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58" r:id="rId2"/>
    <p:sldId id="256" r:id="rId3"/>
    <p:sldId id="260" r:id="rId4"/>
    <p:sldId id="257" r:id="rId5"/>
    <p:sldId id="261" r:id="rId6"/>
    <p:sldId id="259" r:id="rId7"/>
  </p:sldIdLst>
  <p:sldSz cx="9906000" cy="6858000" type="A4"/>
  <p:notesSz cx="7010400" cy="12039600"/>
  <p:defaultTextStyle>
    <a:defPPr>
      <a:defRPr lang="en-US"/>
    </a:defPPr>
    <a:lvl1pPr marL="0" algn="l" defTabSz="422590" rtl="0" eaLnBrk="1" latinLnBrk="0" hangingPunct="1">
      <a:defRPr sz="1700" kern="1200">
        <a:solidFill>
          <a:schemeClr val="tx1"/>
        </a:solidFill>
        <a:latin typeface="+mn-lt"/>
        <a:ea typeface="+mn-ea"/>
        <a:cs typeface="+mn-cs"/>
      </a:defRPr>
    </a:lvl1pPr>
    <a:lvl2pPr marL="422590" algn="l" defTabSz="422590" rtl="0" eaLnBrk="1" latinLnBrk="0" hangingPunct="1">
      <a:defRPr sz="1700" kern="1200">
        <a:solidFill>
          <a:schemeClr val="tx1"/>
        </a:solidFill>
        <a:latin typeface="+mn-lt"/>
        <a:ea typeface="+mn-ea"/>
        <a:cs typeface="+mn-cs"/>
      </a:defRPr>
    </a:lvl2pPr>
    <a:lvl3pPr marL="845180" algn="l" defTabSz="422590" rtl="0" eaLnBrk="1" latinLnBrk="0" hangingPunct="1">
      <a:defRPr sz="1700" kern="1200">
        <a:solidFill>
          <a:schemeClr val="tx1"/>
        </a:solidFill>
        <a:latin typeface="+mn-lt"/>
        <a:ea typeface="+mn-ea"/>
        <a:cs typeface="+mn-cs"/>
      </a:defRPr>
    </a:lvl3pPr>
    <a:lvl4pPr marL="1267770" algn="l" defTabSz="422590" rtl="0" eaLnBrk="1" latinLnBrk="0" hangingPunct="1">
      <a:defRPr sz="1700" kern="1200">
        <a:solidFill>
          <a:schemeClr val="tx1"/>
        </a:solidFill>
        <a:latin typeface="+mn-lt"/>
        <a:ea typeface="+mn-ea"/>
        <a:cs typeface="+mn-cs"/>
      </a:defRPr>
    </a:lvl4pPr>
    <a:lvl5pPr marL="1690360" algn="l" defTabSz="422590" rtl="0" eaLnBrk="1" latinLnBrk="0" hangingPunct="1">
      <a:defRPr sz="1700" kern="1200">
        <a:solidFill>
          <a:schemeClr val="tx1"/>
        </a:solidFill>
        <a:latin typeface="+mn-lt"/>
        <a:ea typeface="+mn-ea"/>
        <a:cs typeface="+mn-cs"/>
      </a:defRPr>
    </a:lvl5pPr>
    <a:lvl6pPr marL="2112950" algn="l" defTabSz="422590" rtl="0" eaLnBrk="1" latinLnBrk="0" hangingPunct="1">
      <a:defRPr sz="1700" kern="1200">
        <a:solidFill>
          <a:schemeClr val="tx1"/>
        </a:solidFill>
        <a:latin typeface="+mn-lt"/>
        <a:ea typeface="+mn-ea"/>
        <a:cs typeface="+mn-cs"/>
      </a:defRPr>
    </a:lvl6pPr>
    <a:lvl7pPr marL="2535540" algn="l" defTabSz="422590" rtl="0" eaLnBrk="1" latinLnBrk="0" hangingPunct="1">
      <a:defRPr sz="1700" kern="1200">
        <a:solidFill>
          <a:schemeClr val="tx1"/>
        </a:solidFill>
        <a:latin typeface="+mn-lt"/>
        <a:ea typeface="+mn-ea"/>
        <a:cs typeface="+mn-cs"/>
      </a:defRPr>
    </a:lvl7pPr>
    <a:lvl8pPr marL="2958130" algn="l" defTabSz="422590" rtl="0" eaLnBrk="1" latinLnBrk="0" hangingPunct="1">
      <a:defRPr sz="1700" kern="1200">
        <a:solidFill>
          <a:schemeClr val="tx1"/>
        </a:solidFill>
        <a:latin typeface="+mn-lt"/>
        <a:ea typeface="+mn-ea"/>
        <a:cs typeface="+mn-cs"/>
      </a:defRPr>
    </a:lvl8pPr>
    <a:lvl9pPr marL="3380720" algn="l" defTabSz="422590" rtl="0" eaLnBrk="1" latinLnBrk="0" hangingPunct="1">
      <a:defRPr sz="1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2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9431" autoAdjust="0"/>
  </p:normalViewPr>
  <p:slideViewPr>
    <p:cSldViewPr snapToGrid="0" snapToObjects="1">
      <p:cViewPr varScale="1">
        <p:scale>
          <a:sx n="90" d="100"/>
          <a:sy n="90" d="100"/>
        </p:scale>
        <p:origin x="-1061"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2" d="100"/>
          <a:sy n="52" d="100"/>
        </p:scale>
        <p:origin x="-3346" y="-86"/>
      </p:cViewPr>
      <p:guideLst>
        <p:guide orient="horz" pos="3792"/>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60198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601980"/>
          </a:xfrm>
          <a:prstGeom prst="rect">
            <a:avLst/>
          </a:prstGeom>
        </p:spPr>
        <p:txBody>
          <a:bodyPr vert="horz" lIns="93177" tIns="46589" rIns="93177" bIns="46589" rtlCol="0"/>
          <a:lstStyle>
            <a:lvl1pPr algn="r">
              <a:defRPr sz="1200"/>
            </a:lvl1pPr>
          </a:lstStyle>
          <a:p>
            <a:fld id="{6975F918-27EB-4C9B-92DB-A7ECAE2C9917}" type="datetimeFigureOut">
              <a:rPr lang="es-MX" smtClean="0"/>
              <a:pPr/>
              <a:t>06/01/2023</a:t>
            </a:fld>
            <a:endParaRPr lang="es-MX"/>
          </a:p>
        </p:txBody>
      </p:sp>
      <p:sp>
        <p:nvSpPr>
          <p:cNvPr id="4" name="3 Marcador de imagen de diapositiva"/>
          <p:cNvSpPr>
            <a:spLocks noGrp="1" noRot="1" noChangeAspect="1"/>
          </p:cNvSpPr>
          <p:nvPr>
            <p:ph type="sldImg" idx="2"/>
          </p:nvPr>
        </p:nvSpPr>
        <p:spPr>
          <a:xfrm>
            <a:off x="244475" y="903288"/>
            <a:ext cx="6521450" cy="45148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5718810"/>
            <a:ext cx="5608320" cy="541782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11435531"/>
            <a:ext cx="3037840" cy="60198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11435531"/>
            <a:ext cx="3037840" cy="601980"/>
          </a:xfrm>
          <a:prstGeom prst="rect">
            <a:avLst/>
          </a:prstGeom>
        </p:spPr>
        <p:txBody>
          <a:bodyPr vert="horz" lIns="93177" tIns="46589" rIns="93177" bIns="46589" rtlCol="0" anchor="b"/>
          <a:lstStyle>
            <a:lvl1pPr algn="r">
              <a:defRPr sz="1200"/>
            </a:lvl1pPr>
          </a:lstStyle>
          <a:p>
            <a:fld id="{3B627E94-6C0C-422A-90B7-3F57CCB66766}" type="slidenum">
              <a:rPr lang="es-MX" smtClean="0"/>
              <a:pPr/>
              <a:t>‹Nº›</a:t>
            </a:fld>
            <a:endParaRPr lang="es-MX"/>
          </a:p>
        </p:txBody>
      </p:sp>
    </p:spTree>
    <p:extLst>
      <p:ext uri="{BB962C8B-B14F-4D97-AF65-F5344CB8AC3E}">
        <p14:creationId xmlns:p14="http://schemas.microsoft.com/office/powerpoint/2010/main" val="3959609129"/>
      </p:ext>
    </p:extLst>
  </p:cSld>
  <p:clrMap bg1="lt1" tx1="dk1" bg2="lt2" tx2="dk2" accent1="accent1" accent2="accent2" accent3="accent3" accent4="accent4" accent5="accent5" accent6="accent6" hlink="hlink" folHlink="folHlink"/>
  <p:notesStyle>
    <a:lvl1pPr marL="0" algn="l" defTabSz="845180" rtl="0" eaLnBrk="1" latinLnBrk="0" hangingPunct="1">
      <a:defRPr sz="1100" kern="1200">
        <a:solidFill>
          <a:schemeClr val="tx1"/>
        </a:solidFill>
        <a:latin typeface="+mn-lt"/>
        <a:ea typeface="+mn-ea"/>
        <a:cs typeface="+mn-cs"/>
      </a:defRPr>
    </a:lvl1pPr>
    <a:lvl2pPr marL="422590" algn="l" defTabSz="845180" rtl="0" eaLnBrk="1" latinLnBrk="0" hangingPunct="1">
      <a:defRPr sz="1100" kern="1200">
        <a:solidFill>
          <a:schemeClr val="tx1"/>
        </a:solidFill>
        <a:latin typeface="+mn-lt"/>
        <a:ea typeface="+mn-ea"/>
        <a:cs typeface="+mn-cs"/>
      </a:defRPr>
    </a:lvl2pPr>
    <a:lvl3pPr marL="845180" algn="l" defTabSz="845180" rtl="0" eaLnBrk="1" latinLnBrk="0" hangingPunct="1">
      <a:defRPr sz="1100" kern="1200">
        <a:solidFill>
          <a:schemeClr val="tx1"/>
        </a:solidFill>
        <a:latin typeface="+mn-lt"/>
        <a:ea typeface="+mn-ea"/>
        <a:cs typeface="+mn-cs"/>
      </a:defRPr>
    </a:lvl3pPr>
    <a:lvl4pPr marL="1267770" algn="l" defTabSz="845180" rtl="0" eaLnBrk="1" latinLnBrk="0" hangingPunct="1">
      <a:defRPr sz="1100" kern="1200">
        <a:solidFill>
          <a:schemeClr val="tx1"/>
        </a:solidFill>
        <a:latin typeface="+mn-lt"/>
        <a:ea typeface="+mn-ea"/>
        <a:cs typeface="+mn-cs"/>
      </a:defRPr>
    </a:lvl4pPr>
    <a:lvl5pPr marL="1690360" algn="l" defTabSz="845180" rtl="0" eaLnBrk="1" latinLnBrk="0" hangingPunct="1">
      <a:defRPr sz="1100" kern="1200">
        <a:solidFill>
          <a:schemeClr val="tx1"/>
        </a:solidFill>
        <a:latin typeface="+mn-lt"/>
        <a:ea typeface="+mn-ea"/>
        <a:cs typeface="+mn-cs"/>
      </a:defRPr>
    </a:lvl5pPr>
    <a:lvl6pPr marL="2112950" algn="l" defTabSz="845180" rtl="0" eaLnBrk="1" latinLnBrk="0" hangingPunct="1">
      <a:defRPr sz="1100" kern="1200">
        <a:solidFill>
          <a:schemeClr val="tx1"/>
        </a:solidFill>
        <a:latin typeface="+mn-lt"/>
        <a:ea typeface="+mn-ea"/>
        <a:cs typeface="+mn-cs"/>
      </a:defRPr>
    </a:lvl6pPr>
    <a:lvl7pPr marL="2535540" algn="l" defTabSz="845180" rtl="0" eaLnBrk="1" latinLnBrk="0" hangingPunct="1">
      <a:defRPr sz="1100" kern="1200">
        <a:solidFill>
          <a:schemeClr val="tx1"/>
        </a:solidFill>
        <a:latin typeface="+mn-lt"/>
        <a:ea typeface="+mn-ea"/>
        <a:cs typeface="+mn-cs"/>
      </a:defRPr>
    </a:lvl7pPr>
    <a:lvl8pPr marL="2958130" algn="l" defTabSz="845180" rtl="0" eaLnBrk="1" latinLnBrk="0" hangingPunct="1">
      <a:defRPr sz="1100" kern="1200">
        <a:solidFill>
          <a:schemeClr val="tx1"/>
        </a:solidFill>
        <a:latin typeface="+mn-lt"/>
        <a:ea typeface="+mn-ea"/>
        <a:cs typeface="+mn-cs"/>
      </a:defRPr>
    </a:lvl8pPr>
    <a:lvl9pPr marL="3380720" algn="l" defTabSz="84518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1</a:t>
            </a:fld>
            <a:endParaRPr lang="es-MX"/>
          </a:p>
        </p:txBody>
      </p:sp>
    </p:spTree>
    <p:extLst>
      <p:ext uri="{BB962C8B-B14F-4D97-AF65-F5344CB8AC3E}">
        <p14:creationId xmlns:p14="http://schemas.microsoft.com/office/powerpoint/2010/main" val="103650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2</a:t>
            </a:fld>
            <a:endParaRPr lang="es-MX"/>
          </a:p>
        </p:txBody>
      </p:sp>
    </p:spTree>
    <p:extLst>
      <p:ext uri="{BB962C8B-B14F-4D97-AF65-F5344CB8AC3E}">
        <p14:creationId xmlns:p14="http://schemas.microsoft.com/office/powerpoint/2010/main" val="1036503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3</a:t>
            </a:fld>
            <a:endParaRPr lang="es-MX"/>
          </a:p>
        </p:txBody>
      </p:sp>
    </p:spTree>
    <p:extLst>
      <p:ext uri="{BB962C8B-B14F-4D97-AF65-F5344CB8AC3E}">
        <p14:creationId xmlns:p14="http://schemas.microsoft.com/office/powerpoint/2010/main" val="1036503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4</a:t>
            </a:fld>
            <a:endParaRPr lang="es-MX"/>
          </a:p>
        </p:txBody>
      </p:sp>
    </p:spTree>
    <p:extLst>
      <p:ext uri="{BB962C8B-B14F-4D97-AF65-F5344CB8AC3E}">
        <p14:creationId xmlns:p14="http://schemas.microsoft.com/office/powerpoint/2010/main" val="1036503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5</a:t>
            </a:fld>
            <a:endParaRPr lang="es-MX"/>
          </a:p>
        </p:txBody>
      </p:sp>
    </p:spTree>
    <p:extLst>
      <p:ext uri="{BB962C8B-B14F-4D97-AF65-F5344CB8AC3E}">
        <p14:creationId xmlns:p14="http://schemas.microsoft.com/office/powerpoint/2010/main" val="1036503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44475" y="903288"/>
            <a:ext cx="6521450" cy="45148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627E94-6C0C-422A-90B7-3F57CCB66766}" type="slidenum">
              <a:rPr lang="es-MX" smtClean="0"/>
              <a:pPr/>
              <a:t>6</a:t>
            </a:fld>
            <a:endParaRPr lang="es-MX"/>
          </a:p>
        </p:txBody>
      </p:sp>
    </p:spTree>
    <p:extLst>
      <p:ext uri="{BB962C8B-B14F-4D97-AF65-F5344CB8AC3E}">
        <p14:creationId xmlns:p14="http://schemas.microsoft.com/office/powerpoint/2010/main" val="1036503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s-ES_tradnl"/>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4690" y="6008353"/>
            <a:ext cx="6173040" cy="751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73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9732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6642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00605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3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4"/>
            <a:ext cx="8543925" cy="1500187"/>
          </a:xfrm>
        </p:spPr>
        <p:txBody>
          <a:bodyPr/>
          <a:lstStyle>
            <a:lvl1pPr marL="0" indent="0">
              <a:buNone/>
              <a:defRPr sz="2500">
                <a:solidFill>
                  <a:schemeClr val="tx1"/>
                </a:solidFill>
              </a:defRPr>
            </a:lvl1pPr>
            <a:lvl2pPr marL="478921" indent="0">
              <a:buNone/>
              <a:defRPr sz="2100">
                <a:solidFill>
                  <a:schemeClr val="tx1">
                    <a:tint val="75000"/>
                  </a:schemeClr>
                </a:solidFill>
              </a:defRPr>
            </a:lvl2pPr>
            <a:lvl3pPr marL="957843" indent="0">
              <a:buNone/>
              <a:defRPr sz="1900">
                <a:solidFill>
                  <a:schemeClr val="tx1">
                    <a:tint val="75000"/>
                  </a:schemeClr>
                </a:solidFill>
              </a:defRPr>
            </a:lvl3pPr>
            <a:lvl4pPr marL="1436763" indent="0">
              <a:buNone/>
              <a:defRPr sz="1700">
                <a:solidFill>
                  <a:schemeClr val="tx1">
                    <a:tint val="75000"/>
                  </a:schemeClr>
                </a:solidFill>
              </a:defRPr>
            </a:lvl4pPr>
            <a:lvl5pPr marL="1915685" indent="0">
              <a:buNone/>
              <a:defRPr sz="1700">
                <a:solidFill>
                  <a:schemeClr val="tx1">
                    <a:tint val="75000"/>
                  </a:schemeClr>
                </a:solidFill>
              </a:defRPr>
            </a:lvl5pPr>
            <a:lvl6pPr marL="2394606" indent="0">
              <a:buNone/>
              <a:defRPr sz="1700">
                <a:solidFill>
                  <a:schemeClr val="tx1">
                    <a:tint val="75000"/>
                  </a:schemeClr>
                </a:solidFill>
              </a:defRPr>
            </a:lvl6pPr>
            <a:lvl7pPr marL="2873528" indent="0">
              <a:buNone/>
              <a:defRPr sz="1700">
                <a:solidFill>
                  <a:schemeClr val="tx1">
                    <a:tint val="75000"/>
                  </a:schemeClr>
                </a:solidFill>
              </a:defRPr>
            </a:lvl7pPr>
            <a:lvl8pPr marL="3352448" indent="0">
              <a:buNone/>
              <a:defRPr sz="1700">
                <a:solidFill>
                  <a:schemeClr val="tx1">
                    <a:tint val="75000"/>
                  </a:schemeClr>
                </a:solidFill>
              </a:defRPr>
            </a:lvl8pPr>
            <a:lvl9pPr marL="3831370" indent="0">
              <a:buNone/>
              <a:defRPr sz="17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20973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311531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500" b="1"/>
            </a:lvl1pPr>
            <a:lvl2pPr marL="478921" indent="0">
              <a:buNone/>
              <a:defRPr sz="2100" b="1"/>
            </a:lvl2pPr>
            <a:lvl3pPr marL="957843" indent="0">
              <a:buNone/>
              <a:defRPr sz="1900" b="1"/>
            </a:lvl3pPr>
            <a:lvl4pPr marL="1436763" indent="0">
              <a:buNone/>
              <a:defRPr sz="1700" b="1"/>
            </a:lvl4pPr>
            <a:lvl5pPr marL="1915685" indent="0">
              <a:buNone/>
              <a:defRPr sz="1700" b="1"/>
            </a:lvl5pPr>
            <a:lvl6pPr marL="2394606" indent="0">
              <a:buNone/>
              <a:defRPr sz="1700" b="1"/>
            </a:lvl6pPr>
            <a:lvl7pPr marL="2873528" indent="0">
              <a:buNone/>
              <a:defRPr sz="1700" b="1"/>
            </a:lvl7pPr>
            <a:lvl8pPr marL="3352448" indent="0">
              <a:buNone/>
              <a:defRPr sz="1700" b="1"/>
            </a:lvl8pPr>
            <a:lvl9pPr marL="3831370" indent="0">
              <a:buNone/>
              <a:defRPr sz="1700" b="1"/>
            </a:lvl9pPr>
          </a:lstStyle>
          <a:p>
            <a:pPr lvl="0"/>
            <a:r>
              <a:rPr lang="es-ES"/>
              <a:t>Editar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500" b="1"/>
            </a:lvl1pPr>
            <a:lvl2pPr marL="478921" indent="0">
              <a:buNone/>
              <a:defRPr sz="2100" b="1"/>
            </a:lvl2pPr>
            <a:lvl3pPr marL="957843" indent="0">
              <a:buNone/>
              <a:defRPr sz="1900" b="1"/>
            </a:lvl3pPr>
            <a:lvl4pPr marL="1436763" indent="0">
              <a:buNone/>
              <a:defRPr sz="1700" b="1"/>
            </a:lvl4pPr>
            <a:lvl5pPr marL="1915685" indent="0">
              <a:buNone/>
              <a:defRPr sz="1700" b="1"/>
            </a:lvl5pPr>
            <a:lvl6pPr marL="2394606" indent="0">
              <a:buNone/>
              <a:defRPr sz="1700" b="1"/>
            </a:lvl6pPr>
            <a:lvl7pPr marL="2873528" indent="0">
              <a:buNone/>
              <a:defRPr sz="1700" b="1"/>
            </a:lvl7pPr>
            <a:lvl8pPr marL="3352448" indent="0">
              <a:buNone/>
              <a:defRPr sz="1700" b="1"/>
            </a:lvl8pPr>
            <a:lvl9pPr marL="3831370" indent="0">
              <a:buNone/>
              <a:defRPr sz="1700" b="1"/>
            </a:lvl9pPr>
          </a:lstStyle>
          <a:p>
            <a:pPr lvl="0"/>
            <a:r>
              <a:rPr lang="es-ES"/>
              <a:t>Editar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89262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425856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6889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6"/>
            <a:ext cx="5014913" cy="4873625"/>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21" indent="0">
              <a:buNone/>
              <a:defRPr sz="1500"/>
            </a:lvl2pPr>
            <a:lvl3pPr marL="957843" indent="0">
              <a:buNone/>
              <a:defRPr sz="1300"/>
            </a:lvl3pPr>
            <a:lvl4pPr marL="1436763" indent="0">
              <a:buNone/>
              <a:defRPr sz="1000"/>
            </a:lvl4pPr>
            <a:lvl5pPr marL="1915685" indent="0">
              <a:buNone/>
              <a:defRPr sz="1000"/>
            </a:lvl5pPr>
            <a:lvl6pPr marL="2394606" indent="0">
              <a:buNone/>
              <a:defRPr sz="1000"/>
            </a:lvl6pPr>
            <a:lvl7pPr marL="2873528" indent="0">
              <a:buNone/>
              <a:defRPr sz="1000"/>
            </a:lvl7pPr>
            <a:lvl8pPr marL="3352448" indent="0">
              <a:buNone/>
              <a:defRPr sz="1000"/>
            </a:lvl8pPr>
            <a:lvl9pPr marL="383137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569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400"/>
            </a:lvl1pPr>
            <a:lvl2pPr marL="478921" indent="0">
              <a:buNone/>
              <a:defRPr sz="2900"/>
            </a:lvl2pPr>
            <a:lvl3pPr marL="957843" indent="0">
              <a:buNone/>
              <a:defRPr sz="2500"/>
            </a:lvl3pPr>
            <a:lvl4pPr marL="1436763" indent="0">
              <a:buNone/>
              <a:defRPr sz="2100"/>
            </a:lvl4pPr>
            <a:lvl5pPr marL="1915685" indent="0">
              <a:buNone/>
              <a:defRPr sz="2100"/>
            </a:lvl5pPr>
            <a:lvl6pPr marL="2394606" indent="0">
              <a:buNone/>
              <a:defRPr sz="2100"/>
            </a:lvl6pPr>
            <a:lvl7pPr marL="2873528" indent="0">
              <a:buNone/>
              <a:defRPr sz="2100"/>
            </a:lvl7pPr>
            <a:lvl8pPr marL="3352448" indent="0">
              <a:buNone/>
              <a:defRPr sz="2100"/>
            </a:lvl8pPr>
            <a:lvl9pPr marL="3831370" indent="0">
              <a:buNone/>
              <a:defRPr sz="21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21" indent="0">
              <a:buNone/>
              <a:defRPr sz="1500"/>
            </a:lvl2pPr>
            <a:lvl3pPr marL="957843" indent="0">
              <a:buNone/>
              <a:defRPr sz="1300"/>
            </a:lvl3pPr>
            <a:lvl4pPr marL="1436763" indent="0">
              <a:buNone/>
              <a:defRPr sz="1000"/>
            </a:lvl4pPr>
            <a:lvl5pPr marL="1915685" indent="0">
              <a:buNone/>
              <a:defRPr sz="1000"/>
            </a:lvl5pPr>
            <a:lvl6pPr marL="2394606" indent="0">
              <a:buNone/>
              <a:defRPr sz="1000"/>
            </a:lvl6pPr>
            <a:lvl7pPr marL="2873528" indent="0">
              <a:buNone/>
              <a:defRPr sz="1000"/>
            </a:lvl7pPr>
            <a:lvl8pPr marL="3352448" indent="0">
              <a:buNone/>
              <a:defRPr sz="1000"/>
            </a:lvl8pPr>
            <a:lvl9pPr marL="383137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1BE9C28F-1A0D-3B4E-BE84-3E367B26BF21}" type="datetimeFigureOut">
              <a:rPr lang="es-ES_tradnl" smtClean="0"/>
              <a:pPr/>
              <a:t>06/01/2023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37197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84518" tIns="42259" rIns="84518" bIns="42259"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84518" tIns="42259" rIns="84518" bIns="42259"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84518" tIns="42259" rIns="84518" bIns="42259" rtlCol="0" anchor="ctr"/>
          <a:lstStyle>
            <a:lvl1pPr algn="l">
              <a:defRPr sz="1300">
                <a:solidFill>
                  <a:schemeClr val="tx1">
                    <a:tint val="75000"/>
                  </a:schemeClr>
                </a:solidFill>
              </a:defRPr>
            </a:lvl1pPr>
          </a:lstStyle>
          <a:p>
            <a:fld id="{1BE9C28F-1A0D-3B4E-BE84-3E367B26BF21}" type="datetimeFigureOut">
              <a:rPr lang="es-ES_tradnl" smtClean="0"/>
              <a:pPr/>
              <a:t>06/01/2023</a:t>
            </a:fld>
            <a:endParaRPr lang="es-ES_tradnl"/>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84518" tIns="42259" rIns="84518" bIns="42259" rtlCol="0" anchor="ctr"/>
          <a:lstStyle>
            <a:lvl1pPr algn="ctr">
              <a:defRPr sz="13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84518" tIns="42259" rIns="84518" bIns="42259" rtlCol="0" anchor="ctr"/>
          <a:lstStyle>
            <a:lvl1pPr algn="r">
              <a:defRPr sz="1300">
                <a:solidFill>
                  <a:schemeClr val="tx1">
                    <a:tint val="75000"/>
                  </a:schemeClr>
                </a:solidFill>
              </a:defRPr>
            </a:lvl1p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81861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7843" rtl="0" eaLnBrk="1" latinLnBrk="0" hangingPunct="1">
        <a:lnSpc>
          <a:spcPct val="90000"/>
        </a:lnSpc>
        <a:spcBef>
          <a:spcPct val="0"/>
        </a:spcBef>
        <a:buNone/>
        <a:defRPr sz="4600" kern="1200">
          <a:solidFill>
            <a:schemeClr val="tx1"/>
          </a:solidFill>
          <a:latin typeface="+mj-lt"/>
          <a:ea typeface="+mj-ea"/>
          <a:cs typeface="+mj-cs"/>
        </a:defRPr>
      </a:lvl1pPr>
    </p:titleStyle>
    <p:bodyStyle>
      <a:lvl1pPr marL="239460" indent="-239460" algn="l" defTabSz="957843" rtl="0" eaLnBrk="1" latinLnBrk="0" hangingPunct="1">
        <a:lnSpc>
          <a:spcPct val="90000"/>
        </a:lnSpc>
        <a:spcBef>
          <a:spcPts val="1047"/>
        </a:spcBef>
        <a:buFont typeface="Arial" panose="020B0604020202020204" pitchFamily="34" charset="0"/>
        <a:buChar char="•"/>
        <a:defRPr sz="2900" kern="1200">
          <a:solidFill>
            <a:schemeClr val="tx1"/>
          </a:solidFill>
          <a:latin typeface="+mn-lt"/>
          <a:ea typeface="+mn-ea"/>
          <a:cs typeface="+mn-cs"/>
        </a:defRPr>
      </a:lvl1pPr>
      <a:lvl2pPr marL="718382" indent="-239460" algn="l" defTabSz="957843" rtl="0" eaLnBrk="1" latinLnBrk="0" hangingPunct="1">
        <a:lnSpc>
          <a:spcPct val="90000"/>
        </a:lnSpc>
        <a:spcBef>
          <a:spcPts val="524"/>
        </a:spcBef>
        <a:buFont typeface="Arial" panose="020B0604020202020204" pitchFamily="34" charset="0"/>
        <a:buChar char="•"/>
        <a:defRPr sz="2500" kern="1200">
          <a:solidFill>
            <a:schemeClr val="tx1"/>
          </a:solidFill>
          <a:latin typeface="+mn-lt"/>
          <a:ea typeface="+mn-ea"/>
          <a:cs typeface="+mn-cs"/>
        </a:defRPr>
      </a:lvl2pPr>
      <a:lvl3pPr marL="1197303" indent="-239460" algn="l" defTabSz="957843" rtl="0" eaLnBrk="1" latinLnBrk="0" hangingPunct="1">
        <a:lnSpc>
          <a:spcPct val="90000"/>
        </a:lnSpc>
        <a:spcBef>
          <a:spcPts val="524"/>
        </a:spcBef>
        <a:buFont typeface="Arial" panose="020B0604020202020204" pitchFamily="34" charset="0"/>
        <a:buChar char="•"/>
        <a:defRPr sz="2100" kern="1200">
          <a:solidFill>
            <a:schemeClr val="tx1"/>
          </a:solidFill>
          <a:latin typeface="+mn-lt"/>
          <a:ea typeface="+mn-ea"/>
          <a:cs typeface="+mn-cs"/>
        </a:defRPr>
      </a:lvl3pPr>
      <a:lvl4pPr marL="1676225"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4pPr>
      <a:lvl5pPr marL="2155145"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5pPr>
      <a:lvl6pPr marL="2634066"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6pPr>
      <a:lvl7pPr marL="3112988"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7pPr>
      <a:lvl8pPr marL="3591909"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8pPr>
      <a:lvl9pPr marL="4070830"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57843" rtl="0" eaLnBrk="1" latinLnBrk="0" hangingPunct="1">
        <a:defRPr sz="1900" kern="1200">
          <a:solidFill>
            <a:schemeClr val="tx1"/>
          </a:solidFill>
          <a:latin typeface="+mn-lt"/>
          <a:ea typeface="+mn-ea"/>
          <a:cs typeface="+mn-cs"/>
        </a:defRPr>
      </a:lvl1pPr>
      <a:lvl2pPr marL="478921" algn="l" defTabSz="957843" rtl="0" eaLnBrk="1" latinLnBrk="0" hangingPunct="1">
        <a:defRPr sz="1900" kern="1200">
          <a:solidFill>
            <a:schemeClr val="tx1"/>
          </a:solidFill>
          <a:latin typeface="+mn-lt"/>
          <a:ea typeface="+mn-ea"/>
          <a:cs typeface="+mn-cs"/>
        </a:defRPr>
      </a:lvl2pPr>
      <a:lvl3pPr marL="957843" algn="l" defTabSz="957843" rtl="0" eaLnBrk="1" latinLnBrk="0" hangingPunct="1">
        <a:defRPr sz="1900" kern="1200">
          <a:solidFill>
            <a:schemeClr val="tx1"/>
          </a:solidFill>
          <a:latin typeface="+mn-lt"/>
          <a:ea typeface="+mn-ea"/>
          <a:cs typeface="+mn-cs"/>
        </a:defRPr>
      </a:lvl3pPr>
      <a:lvl4pPr marL="1436763" algn="l" defTabSz="957843" rtl="0" eaLnBrk="1" latinLnBrk="0" hangingPunct="1">
        <a:defRPr sz="1900" kern="1200">
          <a:solidFill>
            <a:schemeClr val="tx1"/>
          </a:solidFill>
          <a:latin typeface="+mn-lt"/>
          <a:ea typeface="+mn-ea"/>
          <a:cs typeface="+mn-cs"/>
        </a:defRPr>
      </a:lvl4pPr>
      <a:lvl5pPr marL="1915685" algn="l" defTabSz="957843" rtl="0" eaLnBrk="1" latinLnBrk="0" hangingPunct="1">
        <a:defRPr sz="1900" kern="1200">
          <a:solidFill>
            <a:schemeClr val="tx1"/>
          </a:solidFill>
          <a:latin typeface="+mn-lt"/>
          <a:ea typeface="+mn-ea"/>
          <a:cs typeface="+mn-cs"/>
        </a:defRPr>
      </a:lvl5pPr>
      <a:lvl6pPr marL="2394606" algn="l" defTabSz="957843" rtl="0" eaLnBrk="1" latinLnBrk="0" hangingPunct="1">
        <a:defRPr sz="1900" kern="1200">
          <a:solidFill>
            <a:schemeClr val="tx1"/>
          </a:solidFill>
          <a:latin typeface="+mn-lt"/>
          <a:ea typeface="+mn-ea"/>
          <a:cs typeface="+mn-cs"/>
        </a:defRPr>
      </a:lvl6pPr>
      <a:lvl7pPr marL="2873528" algn="l" defTabSz="957843" rtl="0" eaLnBrk="1" latinLnBrk="0" hangingPunct="1">
        <a:defRPr sz="1900" kern="1200">
          <a:solidFill>
            <a:schemeClr val="tx1"/>
          </a:solidFill>
          <a:latin typeface="+mn-lt"/>
          <a:ea typeface="+mn-ea"/>
          <a:cs typeface="+mn-cs"/>
        </a:defRPr>
      </a:lvl7pPr>
      <a:lvl8pPr marL="3352448" algn="l" defTabSz="957843" rtl="0" eaLnBrk="1" latinLnBrk="0" hangingPunct="1">
        <a:defRPr sz="1900" kern="1200">
          <a:solidFill>
            <a:schemeClr val="tx1"/>
          </a:solidFill>
          <a:latin typeface="+mn-lt"/>
          <a:ea typeface="+mn-ea"/>
          <a:cs typeface="+mn-cs"/>
        </a:defRPr>
      </a:lvl8pPr>
      <a:lvl9pPr marL="3831370" algn="l" defTabSz="95784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3"/>
          <p:cNvSpPr txBox="1"/>
          <p:nvPr/>
        </p:nvSpPr>
        <p:spPr>
          <a:xfrm>
            <a:off x="127000" y="13552"/>
            <a:ext cx="9779000" cy="923330"/>
          </a:xfrm>
          <a:prstGeom prst="rect">
            <a:avLst/>
          </a:prstGeom>
          <a:noFill/>
        </p:spPr>
        <p:txBody>
          <a:bodyPr wrap="square" rtlCol="0">
            <a:spAutoFit/>
          </a:bodyPr>
          <a:lstStyle/>
          <a:p>
            <a:pPr algn="ctr"/>
            <a:r>
              <a:rPr lang="es-ES_tradnl" sz="1800" b="1" dirty="0" smtClean="0">
                <a:solidFill>
                  <a:srgbClr val="000723"/>
                </a:solidFill>
                <a:latin typeface="Montserrat" pitchFamily="50" charset="0"/>
                <a:ea typeface="Graphik" charset="0"/>
                <a:cs typeface="Graphik" charset="0"/>
              </a:rPr>
              <a:t>AVISO DE PRIVACIDAD INTEGRAL</a:t>
            </a:r>
          </a:p>
          <a:p>
            <a:pPr algn="ctr"/>
            <a:r>
              <a:rPr lang="es-ES_tradnl" sz="1800" b="1" dirty="0" smtClean="0">
                <a:solidFill>
                  <a:srgbClr val="000723"/>
                </a:solidFill>
                <a:latin typeface="Montserrat" pitchFamily="50" charset="0"/>
                <a:ea typeface="Graphik" charset="0"/>
                <a:cs typeface="Graphik" charset="0"/>
              </a:rPr>
              <a:t>Propósito por el cual se recaban sus datos personales y protección de los mismos</a:t>
            </a:r>
            <a:endParaRPr lang="es-ES_tradnl" sz="1800" b="1" dirty="0">
              <a:solidFill>
                <a:srgbClr val="000723"/>
              </a:solidFill>
              <a:latin typeface="Montserrat" pitchFamily="50" charset="0"/>
              <a:ea typeface="Graphik" charset="0"/>
              <a:cs typeface="Graphik" charset="0"/>
            </a:endParaRPr>
          </a:p>
        </p:txBody>
      </p:sp>
      <p:sp>
        <p:nvSpPr>
          <p:cNvPr id="7" name="6 CuadroTexto"/>
          <p:cNvSpPr txBox="1"/>
          <p:nvPr/>
        </p:nvSpPr>
        <p:spPr>
          <a:xfrm>
            <a:off x="8343818" y="6164718"/>
            <a:ext cx="1683474" cy="307777"/>
          </a:xfrm>
          <a:prstGeom prst="rect">
            <a:avLst/>
          </a:prstGeom>
          <a:noFill/>
        </p:spPr>
        <p:txBody>
          <a:bodyPr wrap="none" rtlCol="0">
            <a:spAutoFit/>
          </a:bodyPr>
          <a:lstStyle/>
          <a:p>
            <a:r>
              <a:rPr lang="es-MX" sz="1400" b="1" dirty="0" smtClean="0">
                <a:latin typeface="Montserrat" pitchFamily="50" charset="0"/>
              </a:rPr>
              <a:t>Colocar su logo</a:t>
            </a:r>
            <a:endParaRPr lang="es-MX" sz="1400" b="1" dirty="0">
              <a:latin typeface="Montserrat" pitchFamily="50" charset="0"/>
            </a:endParaRPr>
          </a:p>
        </p:txBody>
      </p:sp>
      <p:cxnSp>
        <p:nvCxnSpPr>
          <p:cNvPr id="8" name="7 Conector recto de flecha"/>
          <p:cNvCxnSpPr/>
          <p:nvPr/>
        </p:nvCxnSpPr>
        <p:spPr>
          <a:xfrm flipH="1" flipV="1">
            <a:off x="8136306" y="6326446"/>
            <a:ext cx="284671"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CuadroTexto 4"/>
          <p:cNvSpPr txBox="1"/>
          <p:nvPr/>
        </p:nvSpPr>
        <p:spPr>
          <a:xfrm>
            <a:off x="93137" y="962282"/>
            <a:ext cx="9643533" cy="5301451"/>
          </a:xfrm>
          <a:prstGeom prst="rect">
            <a:avLst/>
          </a:prstGeom>
          <a:noFill/>
        </p:spPr>
        <p:txBody>
          <a:bodyPr wrap="square" rtlCol="0">
            <a:spAutoFit/>
          </a:bodyPr>
          <a:lstStyle/>
          <a:p>
            <a:pPr algn="just"/>
            <a:r>
              <a:rPr lang="es-ES_tradnl" sz="1350" dirty="0" smtClean="0">
                <a:solidFill>
                  <a:srgbClr val="000723"/>
                </a:solidFill>
                <a:latin typeface="Montserrat Medium" pitchFamily="50" charset="0"/>
                <a:ea typeface="Graphik" charset="0"/>
                <a:cs typeface="Graphik" charset="0"/>
              </a:rPr>
              <a:t>El </a:t>
            </a:r>
            <a:r>
              <a:rPr lang="es-ES_tradnl" sz="1350" b="1" dirty="0" smtClean="0">
                <a:solidFill>
                  <a:srgbClr val="000723"/>
                </a:solidFill>
                <a:latin typeface="Montserrat Medium" pitchFamily="50" charset="0"/>
                <a:ea typeface="Graphik" charset="0"/>
                <a:cs typeface="Graphik" charset="0"/>
              </a:rPr>
              <a:t>área responsable del tratamiento (1)</a:t>
            </a:r>
            <a:r>
              <a:rPr lang="es-ES_tradnl" sz="1350" dirty="0" smtClean="0">
                <a:solidFill>
                  <a:srgbClr val="000723"/>
                </a:solidFill>
                <a:latin typeface="Montserrat Medium" pitchFamily="50" charset="0"/>
                <a:ea typeface="Graphik" charset="0"/>
                <a:cs typeface="Graphik" charset="0"/>
              </a:rPr>
              <a:t> ubicada en </a:t>
            </a:r>
            <a:r>
              <a:rPr lang="es-ES_tradnl" sz="1350" b="1" dirty="0" smtClean="0">
                <a:solidFill>
                  <a:srgbClr val="000723"/>
                </a:solidFill>
                <a:latin typeface="Montserrat Medium" pitchFamily="50" charset="0"/>
                <a:ea typeface="Graphik" charset="0"/>
                <a:cs typeface="Graphik" charset="0"/>
              </a:rPr>
              <a:t>domicilio (2) </a:t>
            </a:r>
            <a:r>
              <a:rPr lang="es-ES_tradnl" sz="1350" dirty="0" smtClean="0">
                <a:solidFill>
                  <a:srgbClr val="000723"/>
                </a:solidFill>
                <a:latin typeface="Montserrat Medium" pitchFamily="50" charset="0"/>
                <a:ea typeface="Graphik" charset="0"/>
                <a:cs typeface="Graphik" charset="0"/>
              </a:rPr>
              <a:t>es la responsable del uso y protección de sus datos personales </a:t>
            </a:r>
            <a:r>
              <a:rPr lang="es-ES_tradnl" sz="1350" dirty="0">
                <a:solidFill>
                  <a:srgbClr val="000723"/>
                </a:solidFill>
                <a:latin typeface="Montserrat Medium" pitchFamily="50" charset="0"/>
                <a:ea typeface="Graphik" charset="0"/>
                <a:cs typeface="Graphik" charset="0"/>
              </a:rPr>
              <a:t>con fundamento en el Artículo 67 de la Ley de Transparencia y Acceso a la Información Pública para el Estado de Hidalgo así como a la Ley de Protección de Datos Personales en Posesión de Sujetos Obligados para el Estado de Hidalgo en sus artículos 1°, 3° </a:t>
            </a:r>
            <a:r>
              <a:rPr lang="es-ES_tradnl" sz="1350" dirty="0" smtClean="0">
                <a:solidFill>
                  <a:srgbClr val="000723"/>
                </a:solidFill>
                <a:latin typeface="Montserrat Medium" pitchFamily="50" charset="0"/>
                <a:ea typeface="Graphik" charset="0"/>
                <a:cs typeface="Graphik" charset="0"/>
              </a:rPr>
              <a:t>fracciones I y XXX, 34, 35 y 39 </a:t>
            </a:r>
            <a:r>
              <a:rPr lang="es-ES_tradnl" sz="1350" dirty="0">
                <a:solidFill>
                  <a:srgbClr val="000723"/>
                </a:solidFill>
                <a:latin typeface="Montserrat Medium" pitchFamily="50" charset="0"/>
                <a:ea typeface="Graphik" charset="0"/>
                <a:cs typeface="Graphik" charset="0"/>
              </a:rPr>
              <a:t>informándole lo siguiente:</a:t>
            </a:r>
          </a:p>
          <a:p>
            <a:pPr algn="just"/>
            <a:endParaRPr lang="es-ES_tradnl" sz="1350" dirty="0" smtClean="0">
              <a:solidFill>
                <a:srgbClr val="000723"/>
              </a:solidFill>
              <a:latin typeface="Montserrat Medium" pitchFamily="50" charset="0"/>
              <a:ea typeface="Graphik" charset="0"/>
              <a:cs typeface="Graphik" charset="0"/>
            </a:endParaRPr>
          </a:p>
          <a:p>
            <a:pPr algn="just"/>
            <a:r>
              <a:rPr lang="es-ES_tradnl" sz="1350" dirty="0" smtClean="0">
                <a:solidFill>
                  <a:srgbClr val="000723"/>
                </a:solidFill>
                <a:latin typeface="Montserrat Medium" pitchFamily="50" charset="0"/>
                <a:ea typeface="Graphik" charset="0"/>
                <a:cs typeface="Graphik" charset="0"/>
              </a:rPr>
              <a:t>Los datos personales que </a:t>
            </a:r>
            <a:r>
              <a:rPr lang="es-ES_tradnl" sz="1350" dirty="0">
                <a:solidFill>
                  <a:srgbClr val="000723"/>
                </a:solidFill>
                <a:latin typeface="Montserrat Medium" pitchFamily="50" charset="0"/>
                <a:ea typeface="Graphik" charset="0"/>
                <a:cs typeface="Graphik" charset="0"/>
              </a:rPr>
              <a:t>recabamos y </a:t>
            </a:r>
            <a:r>
              <a:rPr lang="es-ES_tradnl" sz="1350" dirty="0" smtClean="0">
                <a:solidFill>
                  <a:srgbClr val="000723"/>
                </a:solidFill>
                <a:latin typeface="Montserrat Medium" pitchFamily="50" charset="0"/>
                <a:ea typeface="Graphik" charset="0"/>
                <a:cs typeface="Graphik" charset="0"/>
              </a:rPr>
              <a:t>utilizamos de usted, son necesarios para el servicio y/o trámite que solicita, y los utilizaremos para las siguientes </a:t>
            </a:r>
            <a:r>
              <a:rPr lang="es-ES_tradnl" sz="1350" b="1" dirty="0" smtClean="0">
                <a:solidFill>
                  <a:srgbClr val="000723"/>
                </a:solidFill>
                <a:latin typeface="Montserrat Medium" pitchFamily="50" charset="0"/>
                <a:ea typeface="Graphik" charset="0"/>
                <a:cs typeface="Graphik" charset="0"/>
              </a:rPr>
              <a:t>finalidades de conformidad al fundamento legal referido en cada una de ellas (3)</a:t>
            </a:r>
            <a:r>
              <a:rPr lang="es-ES_tradnl" sz="1350" dirty="0" smtClean="0">
                <a:solidFill>
                  <a:srgbClr val="000723"/>
                </a:solidFill>
                <a:latin typeface="Montserrat Medium" pitchFamily="50" charset="0"/>
                <a:ea typeface="Graphik" charset="0"/>
                <a:cs typeface="Graphik" charset="0"/>
              </a:rPr>
              <a:t>:</a:t>
            </a:r>
          </a:p>
          <a:p>
            <a:pPr algn="just"/>
            <a:endParaRPr lang="es-ES_tradnl" sz="1350" dirty="0">
              <a:solidFill>
                <a:srgbClr val="000723"/>
              </a:solidFill>
              <a:latin typeface="Montserrat Medium" pitchFamily="50" charset="0"/>
              <a:ea typeface="Graphik" charset="0"/>
              <a:cs typeface="Graphik" charset="0"/>
            </a:endParaRPr>
          </a:p>
          <a:p>
            <a:pPr marL="285750" indent="-285750" algn="just">
              <a:buFont typeface="Wingdings" pitchFamily="2" charset="2"/>
              <a:buChar char="Ø"/>
            </a:pPr>
            <a:r>
              <a:rPr lang="es-ES_tradnl" sz="1350" dirty="0" smtClean="0">
                <a:solidFill>
                  <a:srgbClr val="000723"/>
                </a:solidFill>
                <a:latin typeface="Montserrat Medium" pitchFamily="50" charset="0"/>
                <a:ea typeface="Graphik" charset="0"/>
                <a:cs typeface="Graphik" charset="0"/>
              </a:rPr>
              <a:t>1</a:t>
            </a:r>
          </a:p>
          <a:p>
            <a:pPr marL="285750" indent="-285750" algn="just">
              <a:buFont typeface="Wingdings" pitchFamily="2" charset="2"/>
              <a:buChar char="Ø"/>
            </a:pPr>
            <a:r>
              <a:rPr lang="es-ES_tradnl" sz="1350" dirty="0" smtClean="0">
                <a:solidFill>
                  <a:srgbClr val="000723"/>
                </a:solidFill>
                <a:latin typeface="Montserrat Medium" pitchFamily="50" charset="0"/>
                <a:ea typeface="Graphik" charset="0"/>
                <a:cs typeface="Graphik" charset="0"/>
              </a:rPr>
              <a:t>2</a:t>
            </a:r>
          </a:p>
          <a:p>
            <a:pPr marL="285750" indent="-285750" algn="just">
              <a:buFont typeface="Wingdings" pitchFamily="2" charset="2"/>
              <a:buChar char="Ø"/>
            </a:pPr>
            <a:r>
              <a:rPr lang="es-ES_tradnl" sz="1350" dirty="0" smtClean="0">
                <a:solidFill>
                  <a:srgbClr val="000723"/>
                </a:solidFill>
                <a:latin typeface="Montserrat Medium" pitchFamily="50" charset="0"/>
                <a:ea typeface="Graphik" charset="0"/>
                <a:cs typeface="Graphik" charset="0"/>
              </a:rPr>
              <a:t>…</a:t>
            </a:r>
          </a:p>
          <a:p>
            <a:pPr marL="285750" indent="-285750" algn="just">
              <a:buFont typeface="Wingdings" pitchFamily="2" charset="2"/>
              <a:buChar char="Ø"/>
            </a:pPr>
            <a:endParaRPr lang="es-ES_tradnl" sz="1350" dirty="0" smtClean="0">
              <a:solidFill>
                <a:srgbClr val="000723"/>
              </a:solidFill>
              <a:latin typeface="Montserrat Medium" pitchFamily="50" charset="0"/>
              <a:ea typeface="Graphik" charset="0"/>
              <a:cs typeface="Graphik" charset="0"/>
            </a:endParaRPr>
          </a:p>
          <a:p>
            <a:pPr algn="just"/>
            <a:r>
              <a:rPr lang="es-ES_tradnl" sz="1350" b="1" dirty="0" smtClean="0">
                <a:solidFill>
                  <a:srgbClr val="000723"/>
                </a:solidFill>
                <a:latin typeface="Montserrat Medium" pitchFamily="50" charset="0"/>
                <a:ea typeface="Graphik" charset="0"/>
                <a:cs typeface="Graphik" charset="0"/>
              </a:rPr>
              <a:t>(4) </a:t>
            </a:r>
            <a:r>
              <a:rPr lang="es-ES_tradnl" sz="1350" dirty="0" smtClean="0">
                <a:solidFill>
                  <a:srgbClr val="000723"/>
                </a:solidFill>
                <a:latin typeface="Montserrat Medium" pitchFamily="50" charset="0"/>
                <a:ea typeface="Graphik" charset="0"/>
                <a:cs typeface="Graphik" charset="0"/>
              </a:rPr>
              <a:t>Se pone a su disposición </a:t>
            </a:r>
            <a:r>
              <a:rPr lang="es-ES_tradnl" sz="1350" b="1" dirty="0" smtClean="0">
                <a:solidFill>
                  <a:srgbClr val="000723"/>
                </a:solidFill>
                <a:latin typeface="Montserrat Medium" pitchFamily="50" charset="0"/>
                <a:ea typeface="Graphik" charset="0"/>
                <a:cs typeface="Graphik" charset="0"/>
              </a:rPr>
              <a:t>(indicar el medio o mecanismo) </a:t>
            </a:r>
            <a:r>
              <a:rPr lang="es-MX" sz="1350" dirty="0" smtClean="0">
                <a:solidFill>
                  <a:srgbClr val="000723"/>
                </a:solidFill>
                <a:latin typeface="Montserrat Medium" pitchFamily="50" charset="0"/>
                <a:ea typeface="Graphik" charset="0"/>
                <a:cs typeface="Graphik" charset="0"/>
              </a:rPr>
              <a:t>para </a:t>
            </a:r>
            <a:r>
              <a:rPr lang="es-MX" sz="1350" dirty="0">
                <a:solidFill>
                  <a:srgbClr val="000723"/>
                </a:solidFill>
                <a:latin typeface="Montserrat Medium" pitchFamily="50" charset="0"/>
                <a:ea typeface="Graphik" charset="0"/>
                <a:cs typeface="Graphik" charset="0"/>
              </a:rPr>
              <a:t>manifestar </a:t>
            </a:r>
            <a:r>
              <a:rPr lang="es-MX" sz="1350" dirty="0" smtClean="0">
                <a:solidFill>
                  <a:srgbClr val="000723"/>
                </a:solidFill>
                <a:latin typeface="Montserrat Medium" pitchFamily="50" charset="0"/>
                <a:ea typeface="Graphik" charset="0"/>
                <a:cs typeface="Graphik" charset="0"/>
              </a:rPr>
              <a:t>su negativa, para los casos de finalidades y </a:t>
            </a:r>
            <a:r>
              <a:rPr lang="es-MX" sz="1350" dirty="0">
                <a:solidFill>
                  <a:srgbClr val="000723"/>
                </a:solidFill>
                <a:latin typeface="Montserrat Medium" pitchFamily="50" charset="0"/>
                <a:ea typeface="Graphik" charset="0"/>
                <a:cs typeface="Graphik" charset="0"/>
              </a:rPr>
              <a:t>transferencias de </a:t>
            </a:r>
            <a:r>
              <a:rPr lang="es-MX" sz="1350" dirty="0" smtClean="0">
                <a:solidFill>
                  <a:srgbClr val="000723"/>
                </a:solidFill>
                <a:latin typeface="Montserrat Medium" pitchFamily="50" charset="0"/>
                <a:ea typeface="Graphik" charset="0"/>
                <a:cs typeface="Graphik" charset="0"/>
              </a:rPr>
              <a:t>sus datos personales, </a:t>
            </a:r>
            <a:r>
              <a:rPr lang="es-MX" sz="1350" dirty="0">
                <a:solidFill>
                  <a:srgbClr val="000723"/>
                </a:solidFill>
                <a:latin typeface="Montserrat Medium" pitchFamily="50" charset="0"/>
                <a:ea typeface="Graphik" charset="0"/>
                <a:cs typeface="Graphik" charset="0"/>
              </a:rPr>
              <a:t>que requieren </a:t>
            </a:r>
            <a:r>
              <a:rPr lang="es-MX" sz="1350" dirty="0" smtClean="0">
                <a:solidFill>
                  <a:srgbClr val="000723"/>
                </a:solidFill>
                <a:latin typeface="Montserrat Medium" pitchFamily="50" charset="0"/>
                <a:ea typeface="Graphik" charset="0"/>
                <a:cs typeface="Graphik" charset="0"/>
              </a:rPr>
              <a:t>su consentimiento como titular y que se encuentran señalados en el apartado que antecede, así como en la clausula de transferencia si fuese el caso.</a:t>
            </a:r>
            <a:endParaRPr lang="es-ES_tradnl" sz="1350" dirty="0">
              <a:solidFill>
                <a:srgbClr val="000723"/>
              </a:solidFill>
              <a:latin typeface="Montserrat Medium" pitchFamily="50" charset="0"/>
              <a:ea typeface="Graphik" charset="0"/>
              <a:cs typeface="Graphik" charset="0"/>
            </a:endParaRPr>
          </a:p>
          <a:p>
            <a:pPr algn="just"/>
            <a:endParaRPr lang="es-ES_tradnl" sz="1350" dirty="0" smtClean="0">
              <a:solidFill>
                <a:srgbClr val="000723"/>
              </a:solidFill>
              <a:latin typeface="Montserrat Medium" pitchFamily="50" charset="0"/>
              <a:ea typeface="Graphik" charset="0"/>
              <a:cs typeface="Graphik" charset="0"/>
            </a:endParaRPr>
          </a:p>
          <a:p>
            <a:pPr algn="just"/>
            <a:r>
              <a:rPr lang="es-ES_tradnl" sz="1350" b="1" dirty="0">
                <a:solidFill>
                  <a:srgbClr val="000723"/>
                </a:solidFill>
                <a:latin typeface="Montserrat Medium" pitchFamily="50" charset="0"/>
                <a:ea typeface="Graphik" charset="0"/>
                <a:cs typeface="Graphik" charset="0"/>
              </a:rPr>
              <a:t>Nota</a:t>
            </a:r>
            <a:r>
              <a:rPr lang="es-ES_tradnl" sz="1350" dirty="0">
                <a:solidFill>
                  <a:srgbClr val="000723"/>
                </a:solidFill>
                <a:latin typeface="Montserrat Medium" pitchFamily="50" charset="0"/>
                <a:ea typeface="Graphik" charset="0"/>
                <a:cs typeface="Graphik" charset="0"/>
              </a:rPr>
              <a:t> </a:t>
            </a:r>
            <a:r>
              <a:rPr lang="es-ES_tradnl" sz="1350" b="1" dirty="0" smtClean="0">
                <a:solidFill>
                  <a:srgbClr val="000723"/>
                </a:solidFill>
                <a:latin typeface="Montserrat Medium" pitchFamily="50" charset="0"/>
                <a:ea typeface="Graphik" charset="0"/>
                <a:cs typeface="Graphik" charset="0"/>
              </a:rPr>
              <a:t>(5)</a:t>
            </a:r>
            <a:r>
              <a:rPr lang="es-ES_tradnl" sz="1350" dirty="0" smtClean="0">
                <a:solidFill>
                  <a:srgbClr val="000723"/>
                </a:solidFill>
                <a:latin typeface="Montserrat Medium" pitchFamily="50" charset="0"/>
                <a:ea typeface="Graphik" charset="0"/>
                <a:cs typeface="Graphik" charset="0"/>
              </a:rPr>
              <a:t>: L</a:t>
            </a:r>
            <a:r>
              <a:rPr lang="es-MX" sz="1350" dirty="0" smtClean="0">
                <a:solidFill>
                  <a:srgbClr val="000723"/>
                </a:solidFill>
                <a:latin typeface="Montserrat Medium" pitchFamily="50" charset="0"/>
                <a:ea typeface="Graphik" charset="0"/>
                <a:cs typeface="Graphik" charset="0"/>
              </a:rPr>
              <a:t>e </a:t>
            </a:r>
            <a:r>
              <a:rPr lang="es-MX" sz="1350" dirty="0">
                <a:solidFill>
                  <a:srgbClr val="000723"/>
                </a:solidFill>
                <a:latin typeface="Montserrat Medium" pitchFamily="50" charset="0"/>
                <a:ea typeface="Graphik" charset="0"/>
                <a:cs typeface="Graphik" charset="0"/>
              </a:rPr>
              <a:t>informamos que si usted no manifiesta su negativa para llevar a cabo el tratamiento descrito en los apartados anteriores, entenderemos que ha otorgado su consentimiento para hacerlo. salvo lo establecido por los artículos 7 Fracciones I, II y IV, 19 y 98 por causas de excepción previstas en la citada ley de protección de datos personales</a:t>
            </a:r>
            <a:r>
              <a:rPr lang="es-ES_tradnl" sz="1350" dirty="0" smtClean="0">
                <a:solidFill>
                  <a:srgbClr val="000723"/>
                </a:solidFill>
                <a:latin typeface="Montserrat Medium" pitchFamily="50" charset="0"/>
                <a:ea typeface="Graphik" charset="0"/>
                <a:cs typeface="Graphik" charset="0"/>
              </a:rPr>
              <a:t>.</a:t>
            </a:r>
          </a:p>
          <a:p>
            <a:pPr algn="just"/>
            <a:endParaRPr lang="es-ES_tradnl" sz="1400" dirty="0">
              <a:solidFill>
                <a:srgbClr val="000723"/>
              </a:solidFill>
              <a:latin typeface="Montserrat Medium" pitchFamily="50" charset="0"/>
              <a:ea typeface="Graphik" charset="0"/>
              <a:cs typeface="Graphik" charset="0"/>
            </a:endParaRPr>
          </a:p>
          <a:p>
            <a:pPr algn="just"/>
            <a:endParaRPr lang="es-ES_tradnl" sz="1400" dirty="0" smtClean="0">
              <a:solidFill>
                <a:srgbClr val="000723"/>
              </a:solidFill>
              <a:latin typeface="Montserrat Medium" pitchFamily="50" charset="0"/>
              <a:ea typeface="Graphik" charset="0"/>
              <a:cs typeface="Graphik" charset="0"/>
            </a:endParaRPr>
          </a:p>
          <a:p>
            <a:pPr algn="just"/>
            <a:endParaRPr lang="es-ES_tradnl" sz="1350" dirty="0" smtClean="0">
              <a:solidFill>
                <a:srgbClr val="000723"/>
              </a:solidFill>
              <a:latin typeface="Graphik" charset="0"/>
              <a:ea typeface="Graphik" charset="0"/>
              <a:cs typeface="Graphik" charset="0"/>
            </a:endParaRPr>
          </a:p>
        </p:txBody>
      </p:sp>
    </p:spTree>
    <p:extLst>
      <p:ext uri="{BB962C8B-B14F-4D97-AF65-F5344CB8AC3E}">
        <p14:creationId xmlns:p14="http://schemas.microsoft.com/office/powerpoint/2010/main" val="26087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3"/>
          <p:cNvSpPr txBox="1"/>
          <p:nvPr/>
        </p:nvSpPr>
        <p:spPr>
          <a:xfrm>
            <a:off x="127000" y="13552"/>
            <a:ext cx="9779000" cy="923330"/>
          </a:xfrm>
          <a:prstGeom prst="rect">
            <a:avLst/>
          </a:prstGeom>
          <a:noFill/>
        </p:spPr>
        <p:txBody>
          <a:bodyPr wrap="square" rtlCol="0">
            <a:spAutoFit/>
          </a:bodyPr>
          <a:lstStyle/>
          <a:p>
            <a:pPr algn="ctr"/>
            <a:r>
              <a:rPr lang="es-ES_tradnl" sz="1800" b="1" dirty="0" smtClean="0">
                <a:solidFill>
                  <a:srgbClr val="000723"/>
                </a:solidFill>
                <a:latin typeface="Montserrat" pitchFamily="50" charset="0"/>
                <a:ea typeface="Graphik" charset="0"/>
                <a:cs typeface="Graphik" charset="0"/>
              </a:rPr>
              <a:t>AVISO DE </a:t>
            </a:r>
            <a:r>
              <a:rPr lang="es-ES_tradnl" sz="1800" b="1" dirty="0">
                <a:solidFill>
                  <a:srgbClr val="000723"/>
                </a:solidFill>
                <a:latin typeface="Montserrat" pitchFamily="50" charset="0"/>
                <a:ea typeface="Graphik" charset="0"/>
                <a:cs typeface="Graphik" charset="0"/>
              </a:rPr>
              <a:t>PRIVACIDAD INTEGRAL</a:t>
            </a:r>
          </a:p>
          <a:p>
            <a:pPr algn="ctr"/>
            <a:r>
              <a:rPr lang="es-ES_tradnl" sz="1800" b="1" dirty="0" smtClean="0">
                <a:solidFill>
                  <a:srgbClr val="000723"/>
                </a:solidFill>
                <a:latin typeface="Montserrat" pitchFamily="50" charset="0"/>
                <a:ea typeface="Graphik" charset="0"/>
                <a:cs typeface="Graphik" charset="0"/>
              </a:rPr>
              <a:t>Propósito por el cual se recaban sus datos personales y protección de los mismos</a:t>
            </a:r>
            <a:endParaRPr lang="es-ES_tradnl" sz="1800" b="1" dirty="0">
              <a:solidFill>
                <a:srgbClr val="000723"/>
              </a:solidFill>
              <a:latin typeface="Montserrat" pitchFamily="50" charset="0"/>
              <a:ea typeface="Graphik" charset="0"/>
              <a:cs typeface="Graphik" charset="0"/>
            </a:endParaRPr>
          </a:p>
        </p:txBody>
      </p:sp>
      <p:sp>
        <p:nvSpPr>
          <p:cNvPr id="7" name="6 CuadroTexto"/>
          <p:cNvSpPr txBox="1"/>
          <p:nvPr/>
        </p:nvSpPr>
        <p:spPr>
          <a:xfrm>
            <a:off x="8369219" y="6164718"/>
            <a:ext cx="1632178" cy="307777"/>
          </a:xfrm>
          <a:prstGeom prst="rect">
            <a:avLst/>
          </a:prstGeom>
          <a:noFill/>
        </p:spPr>
        <p:txBody>
          <a:bodyPr wrap="none" rtlCol="0">
            <a:spAutoFit/>
          </a:bodyPr>
          <a:lstStyle/>
          <a:p>
            <a:r>
              <a:rPr lang="es-MX" sz="1400" b="1" dirty="0" smtClean="0">
                <a:latin typeface="Montserrat" pitchFamily="50" charset="0"/>
              </a:rPr>
              <a:t>Colocar su logo</a:t>
            </a:r>
            <a:endParaRPr lang="es-MX" sz="1400" b="1" dirty="0">
              <a:latin typeface="Montserrat" pitchFamily="50" charset="0"/>
            </a:endParaRPr>
          </a:p>
        </p:txBody>
      </p:sp>
      <p:cxnSp>
        <p:nvCxnSpPr>
          <p:cNvPr id="8" name="7 Conector recto de flecha"/>
          <p:cNvCxnSpPr/>
          <p:nvPr/>
        </p:nvCxnSpPr>
        <p:spPr>
          <a:xfrm flipH="1" flipV="1">
            <a:off x="8136306" y="6360314"/>
            <a:ext cx="284671"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220132" y="1054880"/>
            <a:ext cx="9254067" cy="4832092"/>
          </a:xfrm>
          <a:prstGeom prst="rect">
            <a:avLst/>
          </a:prstGeom>
        </p:spPr>
        <p:txBody>
          <a:bodyPr wrap="square">
            <a:spAutoFit/>
          </a:bodyPr>
          <a:lstStyle/>
          <a:p>
            <a:pPr algn="just"/>
            <a:r>
              <a:rPr lang="es-ES_tradnl" sz="1400" dirty="0">
                <a:solidFill>
                  <a:srgbClr val="000723"/>
                </a:solidFill>
                <a:latin typeface="Montserrat Medium" pitchFamily="50" charset="0"/>
                <a:ea typeface="Graphik" charset="0"/>
                <a:cs typeface="Graphik" charset="0"/>
              </a:rPr>
              <a:t>Para llevar a cabo las finalidades descritas en el presente aviso de privacidad, utilizaremos los siguientes </a:t>
            </a:r>
            <a:r>
              <a:rPr lang="es-ES_tradnl" sz="1400" b="1" dirty="0">
                <a:solidFill>
                  <a:srgbClr val="000723"/>
                </a:solidFill>
                <a:latin typeface="Montserrat Medium" pitchFamily="50" charset="0"/>
                <a:ea typeface="Graphik" charset="0"/>
                <a:cs typeface="Graphik" charset="0"/>
              </a:rPr>
              <a:t>datos </a:t>
            </a:r>
            <a:r>
              <a:rPr lang="es-ES_tradnl" sz="1400" b="1" dirty="0" smtClean="0">
                <a:solidFill>
                  <a:srgbClr val="000723"/>
                </a:solidFill>
                <a:latin typeface="Montserrat Medium" pitchFamily="50" charset="0"/>
                <a:ea typeface="Graphik" charset="0"/>
                <a:cs typeface="Graphik" charset="0"/>
              </a:rPr>
              <a:t>personales (6):</a:t>
            </a:r>
            <a:endParaRPr lang="es-ES_tradnl" sz="1400" b="1" dirty="0">
              <a:solidFill>
                <a:srgbClr val="000723"/>
              </a:solidFill>
              <a:latin typeface="Montserrat Medium" pitchFamily="50" charset="0"/>
              <a:ea typeface="Graphik" charset="0"/>
              <a:cs typeface="Graphik" charset="0"/>
            </a:endParaRPr>
          </a:p>
          <a:p>
            <a:pPr algn="just"/>
            <a:endParaRPr lang="es-ES_tradnl" sz="1400" dirty="0">
              <a:solidFill>
                <a:srgbClr val="000723"/>
              </a:solidFill>
              <a:latin typeface="Montserrat Medium" pitchFamily="50" charset="0"/>
              <a:ea typeface="Graphik" charset="0"/>
              <a:cs typeface="Graphik" charset="0"/>
            </a:endParaRPr>
          </a:p>
          <a:p>
            <a:pPr marL="285750" indent="-285750" algn="just">
              <a:buFont typeface="Wingdings" pitchFamily="2" charset="2"/>
              <a:buChar char="ü"/>
            </a:pPr>
            <a:r>
              <a:rPr lang="es-ES_tradnl" sz="1400" dirty="0">
                <a:solidFill>
                  <a:srgbClr val="000723"/>
                </a:solidFill>
                <a:latin typeface="Montserrat Medium" pitchFamily="50" charset="0"/>
                <a:ea typeface="Graphik" charset="0"/>
                <a:cs typeface="Graphik" charset="0"/>
              </a:rPr>
              <a:t>1</a:t>
            </a:r>
          </a:p>
          <a:p>
            <a:pPr marL="285750" indent="-285750" algn="just">
              <a:buFont typeface="Wingdings" pitchFamily="2" charset="2"/>
              <a:buChar char="ü"/>
            </a:pPr>
            <a:r>
              <a:rPr lang="es-ES_tradnl" sz="1400" dirty="0">
                <a:solidFill>
                  <a:srgbClr val="000723"/>
                </a:solidFill>
                <a:latin typeface="Montserrat Medium" pitchFamily="50" charset="0"/>
                <a:ea typeface="Graphik" charset="0"/>
                <a:cs typeface="Graphik" charset="0"/>
              </a:rPr>
              <a:t>2</a:t>
            </a:r>
          </a:p>
          <a:p>
            <a:pPr marL="285750" indent="-285750" algn="just">
              <a:buFont typeface="Wingdings" pitchFamily="2" charset="2"/>
              <a:buChar char="ü"/>
            </a:pPr>
            <a:r>
              <a:rPr lang="es-ES_tradnl" sz="1400" dirty="0">
                <a:solidFill>
                  <a:srgbClr val="000723"/>
                </a:solidFill>
                <a:latin typeface="Montserrat Medium" pitchFamily="50" charset="0"/>
                <a:ea typeface="Graphik" charset="0"/>
                <a:cs typeface="Graphik" charset="0"/>
              </a:rPr>
              <a:t>3</a:t>
            </a:r>
          </a:p>
          <a:p>
            <a:pPr algn="just"/>
            <a:endParaRPr lang="es-ES_tradnl" sz="1400" dirty="0" smtClean="0">
              <a:solidFill>
                <a:srgbClr val="000723"/>
              </a:solidFill>
              <a:latin typeface="Montserrat Medium" pitchFamily="50" charset="0"/>
              <a:ea typeface="Graphik" charset="0"/>
              <a:cs typeface="Graphik" charset="0"/>
            </a:endParaRPr>
          </a:p>
          <a:p>
            <a:pPr algn="just"/>
            <a:r>
              <a:rPr lang="es-ES_tradnl" sz="1400" dirty="0" smtClean="0">
                <a:solidFill>
                  <a:srgbClr val="000723"/>
                </a:solidFill>
                <a:latin typeface="Montserrat Medium" pitchFamily="50" charset="0"/>
                <a:ea typeface="Graphik" charset="0"/>
                <a:cs typeface="Graphik" charset="0"/>
              </a:rPr>
              <a:t>Además </a:t>
            </a:r>
            <a:r>
              <a:rPr lang="es-ES_tradnl" sz="1400" dirty="0">
                <a:solidFill>
                  <a:srgbClr val="000723"/>
                </a:solidFill>
                <a:latin typeface="Montserrat Medium" pitchFamily="50" charset="0"/>
                <a:ea typeface="Graphik" charset="0"/>
                <a:cs typeface="Graphik" charset="0"/>
              </a:rPr>
              <a:t>de los datos personales mencionados anteriormente, para las finalidades informadas, utilizaremos los siguientes </a:t>
            </a:r>
            <a:r>
              <a:rPr lang="es-ES_tradnl" sz="1400" b="1" dirty="0">
                <a:solidFill>
                  <a:srgbClr val="000723"/>
                </a:solidFill>
                <a:latin typeface="Montserrat Medium" pitchFamily="50" charset="0"/>
                <a:ea typeface="Graphik" charset="0"/>
                <a:cs typeface="Graphik" charset="0"/>
              </a:rPr>
              <a:t>datos personales </a:t>
            </a:r>
            <a:r>
              <a:rPr lang="es-ES_tradnl" sz="1400" dirty="0">
                <a:solidFill>
                  <a:srgbClr val="000723"/>
                </a:solidFill>
                <a:latin typeface="Montserrat Medium" pitchFamily="50" charset="0"/>
                <a:ea typeface="Graphik" charset="0"/>
                <a:cs typeface="Graphik" charset="0"/>
              </a:rPr>
              <a:t>considerados como </a:t>
            </a:r>
            <a:r>
              <a:rPr lang="es-ES_tradnl" sz="1400" b="1" dirty="0" smtClean="0">
                <a:solidFill>
                  <a:srgbClr val="000723"/>
                </a:solidFill>
                <a:latin typeface="Montserrat Medium" pitchFamily="50" charset="0"/>
                <a:ea typeface="Graphik" charset="0"/>
                <a:cs typeface="Graphik" charset="0"/>
              </a:rPr>
              <a:t>sensibles</a:t>
            </a:r>
            <a:r>
              <a:rPr lang="es-ES_tradnl" sz="1400" dirty="0" smtClean="0">
                <a:solidFill>
                  <a:srgbClr val="000723"/>
                </a:solidFill>
                <a:latin typeface="Montserrat Medium" pitchFamily="50" charset="0"/>
                <a:ea typeface="Graphik" charset="0"/>
                <a:cs typeface="Graphik" charset="0"/>
              </a:rPr>
              <a:t>. </a:t>
            </a:r>
          </a:p>
          <a:p>
            <a:pPr algn="just"/>
            <a:endParaRPr lang="es-ES_tradnl" sz="1400" dirty="0">
              <a:solidFill>
                <a:srgbClr val="000723"/>
              </a:solidFill>
              <a:latin typeface="Montserrat Medium" pitchFamily="50" charset="0"/>
              <a:ea typeface="Graphik" charset="0"/>
              <a:cs typeface="Graphik" charset="0"/>
            </a:endParaRPr>
          </a:p>
          <a:p>
            <a:pPr marL="285750" indent="-285750" algn="just">
              <a:buFont typeface="Wingdings" pitchFamily="2" charset="2"/>
              <a:buChar char="v"/>
            </a:pPr>
            <a:r>
              <a:rPr lang="es-ES_tradnl" sz="1400" dirty="0" smtClean="0">
                <a:solidFill>
                  <a:srgbClr val="000723"/>
                </a:solidFill>
                <a:latin typeface="Montserrat Medium" pitchFamily="50" charset="0"/>
                <a:ea typeface="Graphik" charset="0"/>
                <a:cs typeface="Graphik" charset="0"/>
              </a:rPr>
              <a:t>1</a:t>
            </a:r>
          </a:p>
          <a:p>
            <a:pPr marL="285750" indent="-285750" algn="just">
              <a:buFont typeface="Wingdings" pitchFamily="2" charset="2"/>
              <a:buChar char="v"/>
            </a:pPr>
            <a:r>
              <a:rPr lang="es-ES_tradnl" sz="1400" dirty="0" smtClean="0">
                <a:solidFill>
                  <a:srgbClr val="000723"/>
                </a:solidFill>
                <a:latin typeface="Montserrat Medium" pitchFamily="50" charset="0"/>
                <a:ea typeface="Graphik" charset="0"/>
                <a:cs typeface="Graphik" charset="0"/>
              </a:rPr>
              <a:t>2</a:t>
            </a:r>
          </a:p>
          <a:p>
            <a:pPr marL="285750" indent="-285750" algn="just">
              <a:buFont typeface="Wingdings" pitchFamily="2" charset="2"/>
              <a:buChar char="v"/>
            </a:pPr>
            <a:r>
              <a:rPr lang="es-ES_tradnl" sz="1400" dirty="0" smtClean="0">
                <a:solidFill>
                  <a:srgbClr val="000723"/>
                </a:solidFill>
                <a:latin typeface="Montserrat Medium" pitchFamily="50" charset="0"/>
                <a:ea typeface="Graphik" charset="0"/>
                <a:cs typeface="Graphik" charset="0"/>
              </a:rPr>
              <a:t>3…</a:t>
            </a:r>
            <a:endParaRPr lang="es-ES_tradnl" sz="1400" dirty="0">
              <a:solidFill>
                <a:srgbClr val="000723"/>
              </a:solidFill>
              <a:latin typeface="Montserrat Medium" pitchFamily="50" charset="0"/>
              <a:ea typeface="Graphik" charset="0"/>
              <a:cs typeface="Graphik" charset="0"/>
            </a:endParaRPr>
          </a:p>
          <a:p>
            <a:pPr algn="just"/>
            <a:endParaRPr lang="es-ES_tradnl" sz="1400" b="1" dirty="0">
              <a:solidFill>
                <a:srgbClr val="000723"/>
              </a:solidFill>
              <a:latin typeface="Montserrat Medium" pitchFamily="50" charset="0"/>
              <a:ea typeface="Graphik" charset="0"/>
              <a:cs typeface="Graphik" charset="0"/>
            </a:endParaRPr>
          </a:p>
          <a:p>
            <a:pPr algn="just"/>
            <a:r>
              <a:rPr lang="es-ES_tradnl" sz="1400" b="1" dirty="0">
                <a:solidFill>
                  <a:srgbClr val="000723"/>
                </a:solidFill>
                <a:latin typeface="Montserrat Medium" pitchFamily="50" charset="0"/>
                <a:ea typeface="Graphik" charset="0"/>
                <a:cs typeface="Graphik" charset="0"/>
              </a:rPr>
              <a:t>Cláusula de Transferencia: </a:t>
            </a:r>
            <a:r>
              <a:rPr lang="es-ES_tradnl" sz="1400" b="1" dirty="0" smtClean="0">
                <a:solidFill>
                  <a:srgbClr val="000723"/>
                </a:solidFill>
                <a:latin typeface="Montserrat Medium" pitchFamily="50" charset="0"/>
                <a:ea typeface="Graphik" charset="0"/>
                <a:cs typeface="Graphik" charset="0"/>
              </a:rPr>
              <a:t>(7) </a:t>
            </a:r>
            <a:r>
              <a:rPr lang="es-ES_tradnl" sz="1400" dirty="0" smtClean="0">
                <a:solidFill>
                  <a:srgbClr val="000723"/>
                </a:solidFill>
                <a:latin typeface="Montserrat Medium" pitchFamily="50" charset="0"/>
                <a:ea typeface="Graphik" charset="0"/>
                <a:cs typeface="Graphik" charset="0"/>
              </a:rPr>
              <a:t>Se le informa que sus datos personales serán compartidos con las siguientes (dependencias, áreas, instituciones, etc. según sea el caso) para las finalidades que se indican de conformidad a lo siguiente:</a:t>
            </a:r>
          </a:p>
          <a:p>
            <a:pPr algn="just"/>
            <a:endParaRPr lang="es-ES_tradnl" sz="1400" dirty="0">
              <a:solidFill>
                <a:srgbClr val="000723"/>
              </a:solidFill>
              <a:latin typeface="Montserrat Medium" pitchFamily="50" charset="0"/>
              <a:ea typeface="Graphik" charset="0"/>
              <a:cs typeface="Graphik" charset="0"/>
            </a:endParaRPr>
          </a:p>
          <a:p>
            <a:pPr algn="just"/>
            <a:r>
              <a:rPr lang="es-ES_tradnl" sz="1400" dirty="0">
                <a:solidFill>
                  <a:srgbClr val="000723"/>
                </a:solidFill>
                <a:latin typeface="Montserrat Medium" pitchFamily="50" charset="0"/>
                <a:ea typeface="Graphik" charset="0"/>
                <a:cs typeface="Graphik" charset="0"/>
              </a:rPr>
              <a:t>Se le informa que para las transferencias indicadas con un asterisco (*datos sensibles) requerimos obtener su consentimiento expreso y por escrito.</a:t>
            </a:r>
          </a:p>
          <a:p>
            <a:pPr algn="just"/>
            <a:endParaRPr lang="es-ES_tradnl" sz="1400" dirty="0">
              <a:solidFill>
                <a:srgbClr val="000723"/>
              </a:solidFill>
              <a:latin typeface="Montserrat Medium" pitchFamily="50" charset="0"/>
              <a:ea typeface="Graphik" charset="0"/>
              <a:cs typeface="Graphik" charset="0"/>
            </a:endParaRPr>
          </a:p>
          <a:p>
            <a:pPr algn="just"/>
            <a:endParaRPr lang="es-ES_tradnl" sz="1400" dirty="0">
              <a:solidFill>
                <a:srgbClr val="000723"/>
              </a:solidFill>
              <a:latin typeface="Montserrat Medium" pitchFamily="50" charset="0"/>
              <a:ea typeface="Graphik" charset="0"/>
              <a:cs typeface="Graphik" charset="0"/>
            </a:endParaRPr>
          </a:p>
        </p:txBody>
      </p:sp>
    </p:spTree>
    <p:extLst>
      <p:ext uri="{BB962C8B-B14F-4D97-AF65-F5344CB8AC3E}">
        <p14:creationId xmlns:p14="http://schemas.microsoft.com/office/powerpoint/2010/main" val="93440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3"/>
          <p:cNvSpPr txBox="1"/>
          <p:nvPr/>
        </p:nvSpPr>
        <p:spPr>
          <a:xfrm>
            <a:off x="127000" y="13552"/>
            <a:ext cx="9779000" cy="923330"/>
          </a:xfrm>
          <a:prstGeom prst="rect">
            <a:avLst/>
          </a:prstGeom>
          <a:noFill/>
        </p:spPr>
        <p:txBody>
          <a:bodyPr wrap="square" rtlCol="0">
            <a:spAutoFit/>
          </a:bodyPr>
          <a:lstStyle/>
          <a:p>
            <a:pPr algn="ctr"/>
            <a:r>
              <a:rPr lang="es-ES_tradnl" sz="1800" b="1" dirty="0" smtClean="0">
                <a:solidFill>
                  <a:srgbClr val="000723"/>
                </a:solidFill>
                <a:latin typeface="Montserrat" pitchFamily="50" charset="0"/>
                <a:ea typeface="Graphik" charset="0"/>
                <a:cs typeface="Graphik" charset="0"/>
              </a:rPr>
              <a:t>AVISO DE </a:t>
            </a:r>
            <a:r>
              <a:rPr lang="es-ES_tradnl" sz="1800" b="1" dirty="0">
                <a:solidFill>
                  <a:srgbClr val="000723"/>
                </a:solidFill>
                <a:latin typeface="Montserrat" pitchFamily="50" charset="0"/>
                <a:ea typeface="Graphik" charset="0"/>
                <a:cs typeface="Graphik" charset="0"/>
              </a:rPr>
              <a:t>PRIVACIDAD INTEGRAL</a:t>
            </a:r>
          </a:p>
          <a:p>
            <a:pPr algn="ctr"/>
            <a:r>
              <a:rPr lang="es-ES_tradnl" sz="1800" b="1" dirty="0" smtClean="0">
                <a:solidFill>
                  <a:srgbClr val="000723"/>
                </a:solidFill>
                <a:latin typeface="Montserrat" pitchFamily="50" charset="0"/>
                <a:ea typeface="Graphik" charset="0"/>
                <a:cs typeface="Graphik" charset="0"/>
              </a:rPr>
              <a:t>Propósito por el cual se recaban sus datos personales y protección de los mismos</a:t>
            </a:r>
            <a:endParaRPr lang="es-ES_tradnl" sz="1800" b="1" dirty="0">
              <a:solidFill>
                <a:srgbClr val="000723"/>
              </a:solidFill>
              <a:latin typeface="Montserrat" pitchFamily="50" charset="0"/>
              <a:ea typeface="Graphik" charset="0"/>
              <a:cs typeface="Graphik" charset="0"/>
            </a:endParaRPr>
          </a:p>
        </p:txBody>
      </p:sp>
      <p:sp>
        <p:nvSpPr>
          <p:cNvPr id="7" name="6 CuadroTexto"/>
          <p:cNvSpPr txBox="1"/>
          <p:nvPr/>
        </p:nvSpPr>
        <p:spPr>
          <a:xfrm>
            <a:off x="8369219" y="6164718"/>
            <a:ext cx="1632178" cy="307777"/>
          </a:xfrm>
          <a:prstGeom prst="rect">
            <a:avLst/>
          </a:prstGeom>
          <a:noFill/>
        </p:spPr>
        <p:txBody>
          <a:bodyPr wrap="none" rtlCol="0">
            <a:spAutoFit/>
          </a:bodyPr>
          <a:lstStyle/>
          <a:p>
            <a:r>
              <a:rPr lang="es-MX" sz="1400" b="1" dirty="0" smtClean="0">
                <a:latin typeface="Montserrat" pitchFamily="50" charset="0"/>
              </a:rPr>
              <a:t>Colocar su logo</a:t>
            </a:r>
            <a:endParaRPr lang="es-MX" sz="1400" b="1" dirty="0">
              <a:latin typeface="Montserrat" pitchFamily="50" charset="0"/>
            </a:endParaRPr>
          </a:p>
        </p:txBody>
      </p:sp>
      <p:cxnSp>
        <p:nvCxnSpPr>
          <p:cNvPr id="8" name="7 Conector recto de flecha"/>
          <p:cNvCxnSpPr/>
          <p:nvPr/>
        </p:nvCxnSpPr>
        <p:spPr>
          <a:xfrm flipH="1" flipV="1">
            <a:off x="8136306" y="6360314"/>
            <a:ext cx="284671"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220132" y="1054880"/>
            <a:ext cx="9448801" cy="3970318"/>
          </a:xfrm>
          <a:prstGeom prst="rect">
            <a:avLst/>
          </a:prstGeom>
        </p:spPr>
        <p:txBody>
          <a:bodyPr wrap="square">
            <a:spAutoFit/>
          </a:bodyPr>
          <a:lstStyle/>
          <a:p>
            <a:pPr algn="just"/>
            <a:r>
              <a:rPr lang="es-MX" sz="1400" b="1" dirty="0" smtClean="0">
                <a:solidFill>
                  <a:srgbClr val="000723"/>
                </a:solidFill>
                <a:latin typeface="Montserrat Medium" pitchFamily="50" charset="0"/>
                <a:ea typeface="Graphik" charset="0"/>
                <a:cs typeface="Graphik" charset="0"/>
              </a:rPr>
              <a:t>(9) </a:t>
            </a:r>
            <a:r>
              <a:rPr lang="es-MX" sz="1400" dirty="0" smtClean="0">
                <a:solidFill>
                  <a:srgbClr val="000723"/>
                </a:solidFill>
                <a:latin typeface="Montserrat Medium" pitchFamily="50" charset="0"/>
                <a:ea typeface="Graphik" charset="0"/>
                <a:cs typeface="Graphik" charset="0"/>
              </a:rPr>
              <a:t>La ultima actualización y/o modificación del presente aviso es la indicada al final del mismo, situación que también podrá informarse directamente en las oficinas de esta área responsable de la protección de sus datos o a través de la página web institucional (colocar en su caso la página).</a:t>
            </a:r>
          </a:p>
          <a:p>
            <a:pPr algn="just"/>
            <a:endParaRPr lang="es-MX" sz="1400" dirty="0" smtClean="0">
              <a:solidFill>
                <a:srgbClr val="000723"/>
              </a:solidFill>
              <a:latin typeface="Montserrat Medium" pitchFamily="50" charset="0"/>
              <a:ea typeface="Graphik" charset="0"/>
              <a:cs typeface="Graphik" charset="0"/>
            </a:endParaRPr>
          </a:p>
          <a:p>
            <a:pPr algn="just"/>
            <a:r>
              <a:rPr lang="es-MX" sz="1400" dirty="0" smtClean="0">
                <a:solidFill>
                  <a:srgbClr val="000723"/>
                </a:solidFill>
                <a:latin typeface="Montserrat Medium" pitchFamily="50" charset="0"/>
                <a:ea typeface="Graphik" charset="0"/>
                <a:cs typeface="Graphik" charset="0"/>
              </a:rPr>
              <a:t>Usted </a:t>
            </a:r>
            <a:r>
              <a:rPr lang="es-MX" sz="1400" dirty="0">
                <a:solidFill>
                  <a:srgbClr val="000723"/>
                </a:solidFill>
                <a:latin typeface="Montserrat Medium" pitchFamily="50" charset="0"/>
                <a:ea typeface="Graphik" charset="0"/>
                <a:cs typeface="Graphik" charset="0"/>
              </a:rPr>
              <a:t>tiene derecho a conocer qué datos personales tenemos de usted, para qué los utilizamos y las condiciones del uso que les damos </a:t>
            </a:r>
            <a:r>
              <a:rPr lang="es-MX" sz="1400" b="1" dirty="0">
                <a:solidFill>
                  <a:srgbClr val="000723"/>
                </a:solidFill>
                <a:latin typeface="Montserrat Medium" pitchFamily="50" charset="0"/>
                <a:ea typeface="Graphik" charset="0"/>
                <a:cs typeface="Graphik" charset="0"/>
              </a:rPr>
              <a:t>(acceso</a:t>
            </a:r>
            <a:r>
              <a:rPr lang="es-MX" sz="1400" dirty="0">
                <a:solidFill>
                  <a:srgbClr val="000723"/>
                </a:solidFill>
                <a:latin typeface="Montserrat Medium" pitchFamily="50" charset="0"/>
                <a:ea typeface="Graphik" charset="0"/>
                <a:cs typeface="Graphik" charset="0"/>
              </a:rPr>
              <a:t>). Asimismo, es su derecho solicitar la corrección de su información personal en caso de que esté desactualizada, sea inexacta o incompleta </a:t>
            </a:r>
            <a:r>
              <a:rPr lang="es-MX" sz="1400" b="1" dirty="0">
                <a:solidFill>
                  <a:srgbClr val="000723"/>
                </a:solidFill>
                <a:latin typeface="Montserrat Medium" pitchFamily="50" charset="0"/>
                <a:ea typeface="Graphik" charset="0"/>
                <a:cs typeface="Graphik" charset="0"/>
              </a:rPr>
              <a:t>(rectificación)</a:t>
            </a:r>
            <a:r>
              <a:rPr lang="es-MX" sz="1400" dirty="0">
                <a:solidFill>
                  <a:srgbClr val="000723"/>
                </a:solidFill>
                <a:latin typeface="Montserrat Medium" pitchFamily="50" charset="0"/>
                <a:ea typeface="Graphik" charset="0"/>
                <a:cs typeface="Graphik" charset="0"/>
              </a:rPr>
              <a:t>; que la eliminemos de nuestros registros o bases de datos cuando considere que la misma no está siendo utilizada conforme a los principios, deberes y obligaciones previstas en la normativa </a:t>
            </a:r>
            <a:r>
              <a:rPr lang="es-MX" sz="1400" b="1" dirty="0">
                <a:solidFill>
                  <a:srgbClr val="000723"/>
                </a:solidFill>
                <a:latin typeface="Montserrat Medium" pitchFamily="50" charset="0"/>
                <a:ea typeface="Graphik" charset="0"/>
                <a:cs typeface="Graphik" charset="0"/>
              </a:rPr>
              <a:t>(cancelación)</a:t>
            </a:r>
            <a:r>
              <a:rPr lang="es-MX" sz="1400" dirty="0">
                <a:solidFill>
                  <a:srgbClr val="000723"/>
                </a:solidFill>
                <a:latin typeface="Montserrat Medium" pitchFamily="50" charset="0"/>
                <a:ea typeface="Graphik" charset="0"/>
                <a:cs typeface="Graphik" charset="0"/>
              </a:rPr>
              <a:t>; así como oponerse al uso de sus datos personales para fines específicos </a:t>
            </a:r>
            <a:r>
              <a:rPr lang="es-MX" sz="1400" b="1" dirty="0">
                <a:solidFill>
                  <a:srgbClr val="000723"/>
                </a:solidFill>
                <a:latin typeface="Montserrat Medium" pitchFamily="50" charset="0"/>
                <a:ea typeface="Graphik" charset="0"/>
                <a:cs typeface="Graphik" charset="0"/>
              </a:rPr>
              <a:t>(oposición)</a:t>
            </a:r>
            <a:r>
              <a:rPr lang="es-MX" sz="1400" dirty="0">
                <a:solidFill>
                  <a:srgbClr val="000723"/>
                </a:solidFill>
                <a:latin typeface="Montserrat Medium" pitchFamily="50" charset="0"/>
                <a:ea typeface="Graphik" charset="0"/>
                <a:cs typeface="Graphik" charset="0"/>
              </a:rPr>
              <a:t>. Estos derechos se conocen como </a:t>
            </a:r>
            <a:r>
              <a:rPr lang="es-MX" sz="1400" b="1" dirty="0">
                <a:solidFill>
                  <a:srgbClr val="000723"/>
                </a:solidFill>
                <a:latin typeface="Montserrat Medium" pitchFamily="50" charset="0"/>
                <a:ea typeface="Graphik" charset="0"/>
                <a:cs typeface="Graphik" charset="0"/>
              </a:rPr>
              <a:t>derechos ARCO</a:t>
            </a:r>
            <a:r>
              <a:rPr lang="es-MX" sz="1400" dirty="0">
                <a:solidFill>
                  <a:srgbClr val="000723"/>
                </a:solidFill>
                <a:latin typeface="Montserrat Medium" pitchFamily="50" charset="0"/>
                <a:ea typeface="Graphik" charset="0"/>
                <a:cs typeface="Graphik" charset="0"/>
              </a:rPr>
              <a:t>. </a:t>
            </a:r>
          </a:p>
          <a:p>
            <a:pPr algn="just"/>
            <a:endParaRPr lang="es-MX" sz="1400" dirty="0">
              <a:solidFill>
                <a:srgbClr val="000723"/>
              </a:solidFill>
              <a:latin typeface="Montserrat Medium" pitchFamily="50" charset="0"/>
              <a:ea typeface="Graphik" charset="0"/>
              <a:cs typeface="Graphik" charset="0"/>
            </a:endParaRPr>
          </a:p>
          <a:p>
            <a:pPr algn="just"/>
            <a:r>
              <a:rPr lang="es-MX" sz="1400" b="1" dirty="0" smtClean="0">
                <a:solidFill>
                  <a:srgbClr val="000723"/>
                </a:solidFill>
                <a:latin typeface="Montserrat Medium" pitchFamily="50" charset="0"/>
                <a:ea typeface="Graphik" charset="0"/>
                <a:cs typeface="Graphik" charset="0"/>
              </a:rPr>
              <a:t>(10) </a:t>
            </a:r>
            <a:r>
              <a:rPr lang="es-MX" sz="1400" dirty="0" smtClean="0">
                <a:solidFill>
                  <a:srgbClr val="000723"/>
                </a:solidFill>
                <a:latin typeface="Montserrat Medium" pitchFamily="50" charset="0"/>
                <a:ea typeface="Graphik" charset="0"/>
                <a:cs typeface="Graphik" charset="0"/>
              </a:rPr>
              <a:t>Los </a:t>
            </a:r>
            <a:r>
              <a:rPr lang="es-MX" sz="1400" b="1" dirty="0">
                <a:solidFill>
                  <a:srgbClr val="000723"/>
                </a:solidFill>
                <a:latin typeface="Montserrat Medium" pitchFamily="50" charset="0"/>
                <a:ea typeface="Graphik" charset="0"/>
                <a:cs typeface="Graphik" charset="0"/>
              </a:rPr>
              <a:t>datos de contacto de la Unidad de Transparencia del Poder Ejecutivo</a:t>
            </a:r>
            <a:r>
              <a:rPr lang="es-MX" sz="1400" dirty="0">
                <a:solidFill>
                  <a:srgbClr val="000723"/>
                </a:solidFill>
                <a:latin typeface="Montserrat Medium" pitchFamily="50" charset="0"/>
                <a:ea typeface="Graphik" charset="0"/>
                <a:cs typeface="Graphik" charset="0"/>
              </a:rPr>
              <a:t>, quién gestionará las solicitudes para el ejercicio de derechos ARCO, asimismo auxiliará y orientará respecto al ejercicio del derecho a la protección de datos personales, son los siguientes: Camino Real de la Plata,  Núm. 301, planta baja, Fraccionamiento Zona Plateada, C.P. 42084, Pachuca de Soto, Hidalgo, teléfonos (lada 01771) 71-8-62-15 o 79-7-52-76, E-mail: uipg@hidalgo.gob.mx </a:t>
            </a:r>
          </a:p>
          <a:p>
            <a:pPr algn="just"/>
            <a:endParaRPr lang="es-ES_tradnl" sz="1400" dirty="0">
              <a:solidFill>
                <a:srgbClr val="000723"/>
              </a:solidFill>
              <a:latin typeface="Montserrat Medium" pitchFamily="50" charset="0"/>
              <a:ea typeface="Graphik" charset="0"/>
              <a:cs typeface="Graphik" charset="0"/>
            </a:endParaRPr>
          </a:p>
        </p:txBody>
      </p:sp>
    </p:spTree>
    <p:extLst>
      <p:ext uri="{BB962C8B-B14F-4D97-AF65-F5344CB8AC3E}">
        <p14:creationId xmlns:p14="http://schemas.microsoft.com/office/powerpoint/2010/main" val="64188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32581" y="200050"/>
            <a:ext cx="10535937" cy="1325563"/>
          </a:xfrm>
          <a:prstGeom prst="rect">
            <a:avLst/>
          </a:prstGeom>
        </p:spPr>
        <p:txBody>
          <a:bodyPr lIns="84518" tIns="42259" rIns="84518" bIns="42259"/>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r>
              <a:rPr lang="es-MX" dirty="0" smtClean="0"/>
              <a:t>Instructivo de llenado</a:t>
            </a:r>
            <a:endParaRPr lang="es-MX" dirty="0"/>
          </a:p>
        </p:txBody>
      </p:sp>
      <p:sp>
        <p:nvSpPr>
          <p:cNvPr id="3" name="2 Marcador de contenido"/>
          <p:cNvSpPr txBox="1">
            <a:spLocks/>
          </p:cNvSpPr>
          <p:nvPr/>
        </p:nvSpPr>
        <p:spPr>
          <a:xfrm>
            <a:off x="144427" y="923492"/>
            <a:ext cx="9672634" cy="4291964"/>
          </a:xfrm>
          <a:prstGeom prst="rect">
            <a:avLst/>
          </a:prstGeom>
        </p:spPr>
        <p:txBody>
          <a:bodyPr lIns="84518" tIns="42259" rIns="84518" bIns="42259">
            <a:normAutofit fontScale="25000" lnSpcReduction="20000"/>
          </a:bodyPr>
          <a:lst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177800" indent="-177800" algn="just">
              <a:lnSpc>
                <a:spcPct val="120000"/>
              </a:lnSpc>
              <a:spcBef>
                <a:spcPts val="0"/>
              </a:spcBef>
              <a:buFont typeface="Arial" panose="020B0604020202020204" pitchFamily="34" charset="0"/>
              <a:buAutoNum type="arabicPeriod"/>
            </a:pPr>
            <a:r>
              <a:rPr lang="es-MX" sz="4800" b="1" dirty="0">
                <a:latin typeface="Montserrat Medium" pitchFamily="50" charset="0"/>
              </a:rPr>
              <a:t>La denominación </a:t>
            </a:r>
            <a:r>
              <a:rPr lang="es-MX" sz="4800" b="1" dirty="0" smtClean="0">
                <a:latin typeface="Montserrat Medium" pitchFamily="50" charset="0"/>
              </a:rPr>
              <a:t>del </a:t>
            </a:r>
            <a:r>
              <a:rPr lang="es-MX" sz="4800" b="1" dirty="0">
                <a:latin typeface="Montserrat Medium" pitchFamily="50" charset="0"/>
              </a:rPr>
              <a:t>responsable: </a:t>
            </a:r>
            <a:r>
              <a:rPr lang="es-MX" sz="4800" dirty="0" smtClean="0">
                <a:latin typeface="Montserrat Medium" pitchFamily="50" charset="0"/>
              </a:rPr>
              <a:t>Nombre del área </a:t>
            </a:r>
            <a:r>
              <a:rPr lang="es-MX" sz="4800" dirty="0">
                <a:latin typeface="Montserrat Medium" pitchFamily="50" charset="0"/>
              </a:rPr>
              <a:t>administrativa que forma parte de la dependencia u </a:t>
            </a:r>
            <a:r>
              <a:rPr lang="es-MX" sz="4800" dirty="0" smtClean="0">
                <a:latin typeface="Montserrat Medium" pitchFamily="50" charset="0"/>
              </a:rPr>
              <a:t>organismo </a:t>
            </a:r>
            <a:r>
              <a:rPr lang="es-MX" sz="4800" dirty="0">
                <a:latin typeface="Montserrat Medium" pitchFamily="50" charset="0"/>
              </a:rPr>
              <a:t>que integra el sujeto </a:t>
            </a:r>
            <a:r>
              <a:rPr lang="es-MX" sz="4800" dirty="0" smtClean="0">
                <a:latin typeface="Montserrat Medium" pitchFamily="50" charset="0"/>
              </a:rPr>
              <a:t>obligado </a:t>
            </a:r>
            <a:r>
              <a:rPr lang="es-MX" sz="4800" dirty="0">
                <a:latin typeface="Montserrat Medium" pitchFamily="50" charset="0"/>
              </a:rPr>
              <a:t>Poder Ejecutivo</a:t>
            </a:r>
            <a:r>
              <a:rPr lang="es-MX" sz="4800" dirty="0" smtClean="0">
                <a:latin typeface="Montserrat Medium" pitchFamily="50" charset="0"/>
              </a:rPr>
              <a:t>, tratante de </a:t>
            </a:r>
            <a:r>
              <a:rPr lang="es-MX" sz="4800" dirty="0">
                <a:latin typeface="Montserrat Medium" pitchFamily="50" charset="0"/>
              </a:rPr>
              <a:t>datos </a:t>
            </a:r>
            <a:r>
              <a:rPr lang="es-MX" sz="4800" dirty="0" smtClean="0">
                <a:latin typeface="Montserrat Medium" pitchFamily="50" charset="0"/>
              </a:rPr>
              <a:t>personales, ya sea para </a:t>
            </a:r>
            <a:r>
              <a:rPr lang="es-MX" sz="4800" dirty="0">
                <a:latin typeface="Montserrat Medium" pitchFamily="50" charset="0"/>
              </a:rPr>
              <a:t>brindar </a:t>
            </a:r>
            <a:r>
              <a:rPr lang="es-MX" sz="4800" dirty="0" smtClean="0">
                <a:latin typeface="Montserrat Medium" pitchFamily="50" charset="0"/>
              </a:rPr>
              <a:t>trámites, servicios, acciones y/o programas;</a:t>
            </a:r>
          </a:p>
          <a:p>
            <a:pPr marL="0" indent="0" algn="just">
              <a:lnSpc>
                <a:spcPct val="120000"/>
              </a:lnSpc>
              <a:spcBef>
                <a:spcPts val="0"/>
              </a:spcBef>
              <a:buNone/>
            </a:pPr>
            <a:endParaRPr lang="es-MX" sz="4800" dirty="0">
              <a:latin typeface="Montserrat Medium" pitchFamily="50" charset="0"/>
            </a:endParaRPr>
          </a:p>
          <a:p>
            <a:pPr marL="0" indent="0" algn="just">
              <a:lnSpc>
                <a:spcPct val="120000"/>
              </a:lnSpc>
              <a:spcBef>
                <a:spcPts val="0"/>
              </a:spcBef>
              <a:buNone/>
            </a:pPr>
            <a:r>
              <a:rPr lang="es-MX" sz="4800" b="1" dirty="0">
                <a:latin typeface="Montserrat Medium" pitchFamily="50" charset="0"/>
              </a:rPr>
              <a:t>2. Domicilio: </a:t>
            </a:r>
            <a:r>
              <a:rPr lang="es-MX" sz="4800" dirty="0">
                <a:latin typeface="Montserrat Medium" pitchFamily="50" charset="0"/>
              </a:rPr>
              <a:t>Ubicación física del área </a:t>
            </a:r>
            <a:r>
              <a:rPr lang="es-MX" sz="4800" dirty="0" smtClean="0">
                <a:latin typeface="Montserrat Medium" pitchFamily="50" charset="0"/>
              </a:rPr>
              <a:t>referenciada en el punto que antecede;</a:t>
            </a:r>
          </a:p>
          <a:p>
            <a:pPr marL="0" indent="0" algn="just">
              <a:lnSpc>
                <a:spcPct val="120000"/>
              </a:lnSpc>
              <a:spcBef>
                <a:spcPts val="0"/>
              </a:spcBef>
              <a:buNone/>
            </a:pPr>
            <a:endParaRPr lang="es-MX" sz="4800" dirty="0">
              <a:latin typeface="Montserrat Medium" pitchFamily="50" charset="0"/>
            </a:endParaRPr>
          </a:p>
          <a:p>
            <a:pPr marL="0" indent="0" algn="just">
              <a:lnSpc>
                <a:spcPct val="120000"/>
              </a:lnSpc>
              <a:spcBef>
                <a:spcPts val="0"/>
              </a:spcBef>
              <a:buNone/>
            </a:pPr>
            <a:r>
              <a:rPr lang="es-MX" sz="4800" b="1" dirty="0">
                <a:latin typeface="Montserrat Medium" pitchFamily="50" charset="0"/>
              </a:rPr>
              <a:t>3. Las finalidades y el fundamento legal que faculta el tratamiento para lo cual se obtienen los datos personales</a:t>
            </a:r>
            <a:r>
              <a:rPr lang="es-MX" sz="4800" dirty="0" smtClean="0">
                <a:latin typeface="Montserrat Medium" pitchFamily="50" charset="0"/>
              </a:rPr>
              <a:t>: </a:t>
            </a:r>
            <a:r>
              <a:rPr lang="es-ES" sz="4800" dirty="0" smtClean="0">
                <a:latin typeface="Montserrat Medium" pitchFamily="50" charset="0"/>
              </a:rPr>
              <a:t>Describir las finalidades </a:t>
            </a:r>
            <a:r>
              <a:rPr lang="es-ES" sz="4800" dirty="0">
                <a:latin typeface="Montserrat Medium" pitchFamily="50" charset="0"/>
              </a:rPr>
              <a:t>de manera</a:t>
            </a:r>
            <a:r>
              <a:rPr lang="es-MX" sz="4800" dirty="0">
                <a:latin typeface="Montserrat Medium" pitchFamily="50" charset="0"/>
              </a:rPr>
              <a:t> </a:t>
            </a:r>
            <a:r>
              <a:rPr lang="es-MX" sz="4800" dirty="0" smtClean="0">
                <a:latin typeface="Montserrat Medium" pitchFamily="50" charset="0"/>
              </a:rPr>
              <a:t>clara y concreta, </a:t>
            </a:r>
            <a:r>
              <a:rPr lang="es-MX" sz="4800" dirty="0">
                <a:latin typeface="Montserrat Medium" pitchFamily="50" charset="0"/>
              </a:rPr>
              <a:t>es decir, señalar puntualmente y sin lugar a </a:t>
            </a:r>
            <a:r>
              <a:rPr lang="es-MX" sz="4800" dirty="0" smtClean="0">
                <a:latin typeface="Montserrat Medium" pitchFamily="50" charset="0"/>
              </a:rPr>
              <a:t>vaguedad o ambigüedad, </a:t>
            </a:r>
            <a:r>
              <a:rPr lang="es-MX" sz="4800" dirty="0">
                <a:latin typeface="Montserrat Medium" pitchFamily="50" charset="0"/>
              </a:rPr>
              <a:t>cada uno de los usos </a:t>
            </a:r>
            <a:r>
              <a:rPr lang="es-ES" sz="4800" dirty="0">
                <a:latin typeface="Montserrat Medium" pitchFamily="50" charset="0"/>
              </a:rPr>
              <a:t>por la cual se recaban los datos personales, en caso de ser varias enlistarlas mediante </a:t>
            </a:r>
            <a:r>
              <a:rPr lang="es-ES" sz="4800" dirty="0" smtClean="0">
                <a:latin typeface="Montserrat Medium" pitchFamily="50" charset="0"/>
              </a:rPr>
              <a:t>viñetas, colocando delante de cada finalidad el nombre del la ley, reglamento, manual, lineamiento, convenio etc. con su correspondiente articulado, incisos o fracciones si fuese el caso aplicable.</a:t>
            </a:r>
          </a:p>
          <a:p>
            <a:pPr marL="0" indent="0" algn="just">
              <a:lnSpc>
                <a:spcPct val="120000"/>
              </a:lnSpc>
              <a:spcBef>
                <a:spcPts val="0"/>
              </a:spcBef>
              <a:buNone/>
            </a:pPr>
            <a:endParaRPr lang="es-ES" sz="4800" dirty="0" smtClean="0">
              <a:latin typeface="Montserrat Medium" pitchFamily="50" charset="0"/>
            </a:endParaRPr>
          </a:p>
          <a:p>
            <a:pPr marL="0" indent="0" algn="just">
              <a:lnSpc>
                <a:spcPct val="120000"/>
              </a:lnSpc>
              <a:spcBef>
                <a:spcPts val="0"/>
              </a:spcBef>
              <a:buNone/>
            </a:pPr>
            <a:r>
              <a:rPr lang="es-MX" sz="4800" b="1" dirty="0" smtClean="0">
                <a:latin typeface="Montserrat Medium" pitchFamily="50" charset="0"/>
              </a:rPr>
              <a:t>4</a:t>
            </a:r>
            <a:r>
              <a:rPr lang="es-MX" sz="4800" dirty="0" smtClean="0">
                <a:latin typeface="Montserrat Medium" pitchFamily="50" charset="0"/>
              </a:rPr>
              <a:t>. </a:t>
            </a:r>
            <a:r>
              <a:rPr lang="es-MX" sz="4800" b="1" dirty="0" smtClean="0">
                <a:latin typeface="Montserrat Medium" pitchFamily="50" charset="0"/>
              </a:rPr>
              <a:t>Los </a:t>
            </a:r>
            <a:r>
              <a:rPr lang="es-MX" sz="4800" b="1" dirty="0">
                <a:latin typeface="Montserrat Medium" pitchFamily="50" charset="0"/>
              </a:rPr>
              <a:t>mecanismos y medios para manifestar negativa para el tratamiento de sus datos personales para finalidades y transferencias de datos personales que requieren el consentimiento del </a:t>
            </a:r>
            <a:r>
              <a:rPr lang="es-MX" sz="4800" b="1" dirty="0" smtClean="0">
                <a:latin typeface="Montserrat Medium" pitchFamily="50" charset="0"/>
              </a:rPr>
              <a:t>titular, así como aquellos </a:t>
            </a:r>
            <a:r>
              <a:rPr lang="es-MX" sz="4800" b="1" dirty="0">
                <a:latin typeface="Montserrat Medium" pitchFamily="50" charset="0"/>
              </a:rPr>
              <a:t>para el ejercicio de Derechos ARCO </a:t>
            </a:r>
            <a:r>
              <a:rPr lang="es-MX" sz="4800" dirty="0">
                <a:latin typeface="Montserrat Medium" pitchFamily="50" charset="0"/>
              </a:rPr>
              <a:t>(Aquellas finalidades y transferencias que requieren el consentimiento de su titular son las descritas en el artículo 7º (datos sensibles) de la Ley de Protección de Datos Personales en Posesión de Sujetos Obligados para el Estado de Hidalgo, así como los numerales  14 y 97 del mismo ordenamiento </a:t>
            </a:r>
            <a:r>
              <a:rPr lang="es-MX" sz="4800" dirty="0" smtClean="0">
                <a:latin typeface="Montserrat Medium" pitchFamily="50" charset="0"/>
              </a:rPr>
              <a:t>legal por lo que, deberán verificar si existe alguna aplicable a sus finalidades y transferencias y en su caso indicarlo en cada apartado, caso contrario </a:t>
            </a:r>
            <a:r>
              <a:rPr lang="es-MX" sz="4800" b="1" dirty="0" smtClean="0">
                <a:latin typeface="Montserrat Medium" pitchFamily="50" charset="0"/>
              </a:rPr>
              <a:t>colocar en el aviso que no existen finalidades ni transferencias que requieran su consentimiento). </a:t>
            </a:r>
            <a:r>
              <a:rPr lang="es-MX" sz="4800" dirty="0" smtClean="0">
                <a:latin typeface="Montserrat Medium" pitchFamily="50" charset="0"/>
              </a:rPr>
              <a:t>Para el caso del ejercicio de los derechos ARCO el medio es a través de los datos de contacto de la Unidad de Transparencia del Poder Ejecutivo, los cuales ya se tienen predeterminados en la diapositiva 3 del presente formato</a:t>
            </a:r>
          </a:p>
          <a:p>
            <a:pPr marL="0" indent="0" algn="just">
              <a:lnSpc>
                <a:spcPct val="120000"/>
              </a:lnSpc>
              <a:spcBef>
                <a:spcPts val="0"/>
              </a:spcBef>
              <a:buNone/>
            </a:pPr>
            <a:endParaRPr lang="es-ES" sz="4800" dirty="0">
              <a:latin typeface="Montserrat Medium" pitchFamily="50" charset="0"/>
            </a:endParaRPr>
          </a:p>
          <a:p>
            <a:pPr marL="0" indent="0" algn="just">
              <a:lnSpc>
                <a:spcPct val="120000"/>
              </a:lnSpc>
              <a:spcBef>
                <a:spcPts val="0"/>
              </a:spcBef>
              <a:buNone/>
              <a:tabLst>
                <a:tab pos="211063" algn="l"/>
              </a:tabLst>
            </a:pPr>
            <a:r>
              <a:rPr lang="es-ES" sz="4800" b="1" dirty="0" smtClean="0">
                <a:latin typeface="Montserrat Medium" pitchFamily="50" charset="0"/>
              </a:rPr>
              <a:t>5. </a:t>
            </a:r>
            <a:r>
              <a:rPr lang="es-ES" sz="4800" b="1" dirty="0">
                <a:latin typeface="Montserrat Medium" pitchFamily="50" charset="0"/>
              </a:rPr>
              <a:t>Nota: </a:t>
            </a:r>
            <a:r>
              <a:rPr lang="es-ES" sz="4800" dirty="0" smtClean="0">
                <a:latin typeface="Montserrat Medium" pitchFamily="50" charset="0"/>
              </a:rPr>
              <a:t>Mantener el siguiente párrafo: </a:t>
            </a:r>
            <a:r>
              <a:rPr lang="es-ES_tradnl" sz="4800" dirty="0">
                <a:solidFill>
                  <a:srgbClr val="000723"/>
                </a:solidFill>
                <a:latin typeface="Montserrat Medium" pitchFamily="50" charset="0"/>
                <a:ea typeface="Graphik" charset="0"/>
                <a:cs typeface="Graphik" charset="0"/>
              </a:rPr>
              <a:t>L</a:t>
            </a:r>
            <a:r>
              <a:rPr lang="es-MX" sz="4800" dirty="0">
                <a:solidFill>
                  <a:srgbClr val="000723"/>
                </a:solidFill>
                <a:latin typeface="Montserrat Medium" pitchFamily="50" charset="0"/>
                <a:ea typeface="Graphik" charset="0"/>
                <a:cs typeface="Graphik" charset="0"/>
              </a:rPr>
              <a:t>e informamos que si usted no manifiesta su negativa para llevar a cabo el tratamiento descrito en los apartados anteriores, entenderemos que ha otorgado su consentimiento para </a:t>
            </a:r>
            <a:r>
              <a:rPr lang="es-MX" sz="4800" dirty="0" smtClean="0">
                <a:solidFill>
                  <a:srgbClr val="000723"/>
                </a:solidFill>
                <a:latin typeface="Montserrat Medium" pitchFamily="50" charset="0"/>
                <a:ea typeface="Graphik" charset="0"/>
                <a:cs typeface="Graphik" charset="0"/>
              </a:rPr>
              <a:t>hacerlo, </a:t>
            </a:r>
            <a:r>
              <a:rPr lang="es-MX" sz="4800" dirty="0">
                <a:solidFill>
                  <a:srgbClr val="000723"/>
                </a:solidFill>
                <a:latin typeface="Montserrat Medium" pitchFamily="50" charset="0"/>
                <a:ea typeface="Graphik" charset="0"/>
                <a:cs typeface="Graphik" charset="0"/>
              </a:rPr>
              <a:t>salvo lo establecido por los artículos 7 Fracciones I, II y IV, 19 y 98 por causas de excepción previstas en la citada ley de protección de datos personales</a:t>
            </a:r>
            <a:r>
              <a:rPr lang="es-ES_tradnl" sz="4800" dirty="0">
                <a:solidFill>
                  <a:srgbClr val="000723"/>
                </a:solidFill>
                <a:latin typeface="Montserrat Medium" pitchFamily="50" charset="0"/>
                <a:ea typeface="Graphik" charset="0"/>
                <a:cs typeface="Graphik" charset="0"/>
              </a:rPr>
              <a:t>.</a:t>
            </a:r>
          </a:p>
          <a:p>
            <a:pPr marL="0" indent="0" algn="just">
              <a:lnSpc>
                <a:spcPct val="120000"/>
              </a:lnSpc>
              <a:spcBef>
                <a:spcPts val="0"/>
              </a:spcBef>
              <a:buNone/>
              <a:tabLst>
                <a:tab pos="211063" algn="l"/>
              </a:tabLst>
            </a:pPr>
            <a:r>
              <a:rPr lang="es-MX" sz="4800" dirty="0" smtClean="0">
                <a:latin typeface="Montserrat Medium" pitchFamily="50" charset="0"/>
              </a:rPr>
              <a:t>.</a:t>
            </a:r>
            <a:endParaRPr lang="es-MX" sz="4800" dirty="0">
              <a:latin typeface="Montserrat Medium" pitchFamily="50" charset="0"/>
            </a:endParaRPr>
          </a:p>
          <a:p>
            <a:pPr marL="0" indent="0" algn="just">
              <a:lnSpc>
                <a:spcPct val="120000"/>
              </a:lnSpc>
              <a:spcBef>
                <a:spcPts val="0"/>
              </a:spcBef>
              <a:buNone/>
              <a:tabLst>
                <a:tab pos="211063" algn="l"/>
              </a:tabLst>
            </a:pPr>
            <a:r>
              <a:rPr lang="es-MX" sz="4800" dirty="0" smtClean="0">
                <a:latin typeface="Montserrat Medium" pitchFamily="50" charset="0"/>
              </a:rPr>
              <a:t> </a:t>
            </a:r>
          </a:p>
          <a:p>
            <a:pPr marL="0" indent="0" algn="just">
              <a:lnSpc>
                <a:spcPct val="120000"/>
              </a:lnSpc>
              <a:spcBef>
                <a:spcPts val="0"/>
              </a:spcBef>
              <a:buNone/>
              <a:tabLst>
                <a:tab pos="211063" algn="l"/>
              </a:tabLst>
            </a:pPr>
            <a:endParaRPr lang="es-MX" sz="4800" dirty="0">
              <a:latin typeface="Montserrat Medium" pitchFamily="50" charset="0"/>
            </a:endParaRPr>
          </a:p>
          <a:p>
            <a:pPr marL="0" indent="0" algn="just">
              <a:buNone/>
            </a:pPr>
            <a:endParaRPr lang="es-ES" sz="4800" dirty="0">
              <a:latin typeface="Montserrat Medium" pitchFamily="50" charset="0"/>
            </a:endParaRPr>
          </a:p>
          <a:p>
            <a:pPr marL="0" indent="0" algn="just">
              <a:buNone/>
            </a:pPr>
            <a:endParaRPr lang="es-ES" sz="4800" b="1" dirty="0">
              <a:latin typeface="Montserrat Medium" pitchFamily="50" charset="0"/>
            </a:endParaRPr>
          </a:p>
          <a:p>
            <a:pPr marL="0" indent="0" algn="just">
              <a:buNone/>
            </a:pPr>
            <a:endParaRPr lang="es-MX" sz="2100" dirty="0"/>
          </a:p>
          <a:p>
            <a:pPr marL="0" indent="0" algn="just">
              <a:buNone/>
            </a:pPr>
            <a:endParaRPr lang="es-MX" sz="2100" b="1" dirty="0"/>
          </a:p>
        </p:txBody>
      </p:sp>
    </p:spTree>
    <p:extLst>
      <p:ext uri="{BB962C8B-B14F-4D97-AF65-F5344CB8AC3E}">
        <p14:creationId xmlns:p14="http://schemas.microsoft.com/office/powerpoint/2010/main" val="2680813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32581" y="25396"/>
            <a:ext cx="9495619" cy="532615"/>
          </a:xfrm>
          <a:prstGeom prst="rect">
            <a:avLst/>
          </a:prstGeom>
        </p:spPr>
        <p:txBody>
          <a:bodyPr lIns="84518" tIns="42259" rIns="84518" bIns="42259"/>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r>
              <a:rPr lang="es-MX" dirty="0" smtClean="0"/>
              <a:t>Instructivo de llenado</a:t>
            </a:r>
            <a:endParaRPr lang="es-MX" dirty="0"/>
          </a:p>
        </p:txBody>
      </p:sp>
      <p:sp>
        <p:nvSpPr>
          <p:cNvPr id="3" name="2 Marcador de contenido"/>
          <p:cNvSpPr txBox="1">
            <a:spLocks/>
          </p:cNvSpPr>
          <p:nvPr/>
        </p:nvSpPr>
        <p:spPr>
          <a:xfrm>
            <a:off x="110072" y="635618"/>
            <a:ext cx="9677398" cy="4910040"/>
          </a:xfrm>
          <a:prstGeom prst="rect">
            <a:avLst/>
          </a:prstGeom>
        </p:spPr>
        <p:txBody>
          <a:bodyPr lIns="84518" tIns="42259" rIns="84518" bIns="42259">
            <a:normAutofit fontScale="25000" lnSpcReduction="20000"/>
          </a:bodyPr>
          <a:lst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just">
              <a:lnSpc>
                <a:spcPct val="120000"/>
              </a:lnSpc>
              <a:spcBef>
                <a:spcPts val="0"/>
              </a:spcBef>
              <a:buNone/>
              <a:tabLst>
                <a:tab pos="211063" algn="l"/>
              </a:tabLst>
            </a:pPr>
            <a:r>
              <a:rPr lang="es-MX" sz="4400" b="1" dirty="0" smtClean="0">
                <a:latin typeface="Montserrat Medium" pitchFamily="50" charset="0"/>
              </a:rPr>
              <a:t>6. Los </a:t>
            </a:r>
            <a:r>
              <a:rPr lang="es-MX" sz="4400" b="1" dirty="0">
                <a:latin typeface="Montserrat Medium" pitchFamily="50" charset="0"/>
              </a:rPr>
              <a:t>datos personales que serán sometidos a tratamiento, identificando aquéllos que sean sensibles</a:t>
            </a:r>
            <a:r>
              <a:rPr lang="es-ES" sz="4400" b="1" dirty="0">
                <a:latin typeface="Montserrat Medium" pitchFamily="50" charset="0"/>
              </a:rPr>
              <a:t>: </a:t>
            </a:r>
            <a:r>
              <a:rPr lang="es-MX" sz="4400" dirty="0">
                <a:latin typeface="Montserrat Medium" pitchFamily="50" charset="0"/>
              </a:rPr>
              <a:t>Colocar cada uno de ellos debiendo ser adecuados, pertinentes y no excesivos, acorde a las finalidades, ejemplos enunciativos: nombre completo, edad; sexo; domicilio; teléfono y correo electrónico particulares; firma autógrafa; fotografía; empleo actual; número telefónico, correo electrónico laborales, etc.  Asimismo identificar aquellos de tipo sensible, ejemplo: enfermedades que padece, alergias y medicamentos que toma al momento de obtener su membresía; religión que practica y partido político en el que milita o con el que simpatiza. Si no se tratarán datos personales sensibles es recomendable indicarlo solo agregando el </a:t>
            </a:r>
            <a:r>
              <a:rPr lang="es-MX" sz="4400" b="1" dirty="0">
                <a:latin typeface="Montserrat Medium" pitchFamily="50" charset="0"/>
              </a:rPr>
              <a:t>NO</a:t>
            </a:r>
            <a:r>
              <a:rPr lang="es-MX" sz="4400" dirty="0">
                <a:latin typeface="Montserrat Medium" pitchFamily="50" charset="0"/>
              </a:rPr>
              <a:t> utilizaremos…</a:t>
            </a:r>
            <a:r>
              <a:rPr lang="es-MX" sz="4400" dirty="0" err="1">
                <a:latin typeface="Montserrat Medium" pitchFamily="50" charset="0"/>
              </a:rPr>
              <a:t>Oj</a:t>
            </a:r>
            <a:r>
              <a:rPr lang="es-ES" sz="4400" dirty="0">
                <a:latin typeface="Montserrat Medium" pitchFamily="50" charset="0"/>
              </a:rPr>
              <a:t>o, si tratan información que forme parte del secreto comercial, bancario o industrial si hay que informarlo manifestando que por ser información de tipo confidencial se considera de carácter sensible, aun y cuando no sea considerada como datos personales, los cuales solo gozan las personas físicas.</a:t>
            </a:r>
          </a:p>
          <a:p>
            <a:pPr marL="0" indent="0" algn="just">
              <a:lnSpc>
                <a:spcPct val="120000"/>
              </a:lnSpc>
              <a:spcBef>
                <a:spcPts val="0"/>
              </a:spcBef>
              <a:buNone/>
            </a:pPr>
            <a:endParaRPr lang="es-MX" sz="4400" b="1" dirty="0" smtClean="0">
              <a:latin typeface="Montserrat Medium" pitchFamily="50" charset="0"/>
            </a:endParaRPr>
          </a:p>
          <a:p>
            <a:pPr marL="0" indent="0" algn="just">
              <a:lnSpc>
                <a:spcPct val="120000"/>
              </a:lnSpc>
              <a:spcBef>
                <a:spcPts val="0"/>
              </a:spcBef>
              <a:buNone/>
            </a:pPr>
            <a:r>
              <a:rPr lang="es-MX" sz="4400" b="1" dirty="0" smtClean="0">
                <a:latin typeface="Montserrat Medium" pitchFamily="50" charset="0"/>
              </a:rPr>
              <a:t>7. </a:t>
            </a:r>
            <a:r>
              <a:rPr lang="es-MX" sz="4400" b="1" dirty="0">
                <a:latin typeface="Montserrat Medium" pitchFamily="50" charset="0"/>
              </a:rPr>
              <a:t>Cuando se realicen transferencias de datos personales que requieran consentimiento, se deberá</a:t>
            </a:r>
          </a:p>
          <a:p>
            <a:pPr marL="0" indent="0" algn="just">
              <a:lnSpc>
                <a:spcPct val="120000"/>
              </a:lnSpc>
              <a:spcBef>
                <a:spcPts val="0"/>
              </a:spcBef>
              <a:buNone/>
            </a:pPr>
            <a:r>
              <a:rPr lang="es-MX" sz="4400" b="1" dirty="0">
                <a:latin typeface="Montserrat Medium" pitchFamily="50" charset="0"/>
              </a:rPr>
              <a:t>informar:</a:t>
            </a:r>
          </a:p>
          <a:p>
            <a:pPr marL="177800" indent="-177800" algn="just">
              <a:lnSpc>
                <a:spcPct val="120000"/>
              </a:lnSpc>
              <a:spcBef>
                <a:spcPts val="0"/>
              </a:spcBef>
              <a:buFont typeface="Wingdings" pitchFamily="2" charset="2"/>
              <a:buChar char="§"/>
            </a:pPr>
            <a:r>
              <a:rPr lang="es-MX" sz="4400" b="1" dirty="0" smtClean="0">
                <a:latin typeface="Montserrat Medium" pitchFamily="50" charset="0"/>
              </a:rPr>
              <a:t>Las </a:t>
            </a:r>
            <a:r>
              <a:rPr lang="es-MX" sz="4400" b="1" dirty="0">
                <a:latin typeface="Montserrat Medium" pitchFamily="50" charset="0"/>
              </a:rPr>
              <a:t>autoridades, poderes, entidades, órganos y organismos gubernamentales de los tres órdenes </a:t>
            </a:r>
            <a:r>
              <a:rPr lang="es-MX" sz="4400" b="1" dirty="0" smtClean="0">
                <a:latin typeface="Montserrat Medium" pitchFamily="50" charset="0"/>
              </a:rPr>
              <a:t>de gobierno </a:t>
            </a:r>
            <a:r>
              <a:rPr lang="es-MX" sz="4400" b="1" dirty="0">
                <a:latin typeface="Montserrat Medium" pitchFamily="50" charset="0"/>
              </a:rPr>
              <a:t>y las personas físicas o morales de carácter privado a las que se transfieren los </a:t>
            </a:r>
            <a:r>
              <a:rPr lang="es-MX" sz="4400" b="1" dirty="0" smtClean="0">
                <a:latin typeface="Montserrat Medium" pitchFamily="50" charset="0"/>
              </a:rPr>
              <a:t>datos personales;</a:t>
            </a:r>
          </a:p>
          <a:p>
            <a:pPr marL="177800" indent="-177800" algn="just">
              <a:lnSpc>
                <a:spcPct val="120000"/>
              </a:lnSpc>
              <a:spcBef>
                <a:spcPts val="0"/>
              </a:spcBef>
              <a:buFont typeface="Wingdings" pitchFamily="2" charset="2"/>
              <a:buChar char="§"/>
            </a:pPr>
            <a:r>
              <a:rPr lang="es-MX" sz="4400" b="1" dirty="0" smtClean="0">
                <a:latin typeface="Montserrat Medium" pitchFamily="50" charset="0"/>
              </a:rPr>
              <a:t>Las </a:t>
            </a:r>
            <a:r>
              <a:rPr lang="es-MX" sz="4400" b="1" dirty="0">
                <a:latin typeface="Montserrat Medium" pitchFamily="50" charset="0"/>
              </a:rPr>
              <a:t>finalidades de estas transferencias</a:t>
            </a:r>
            <a:r>
              <a:rPr lang="es-MX" sz="4400" b="1" dirty="0" smtClean="0">
                <a:latin typeface="Montserrat Medium" pitchFamily="50" charset="0"/>
              </a:rPr>
              <a:t>; y</a:t>
            </a:r>
          </a:p>
          <a:p>
            <a:pPr marL="177800" indent="-177800" algn="just">
              <a:lnSpc>
                <a:spcPct val="120000"/>
              </a:lnSpc>
              <a:spcBef>
                <a:spcPts val="0"/>
              </a:spcBef>
              <a:buFont typeface="Wingdings" pitchFamily="2" charset="2"/>
              <a:buChar char="§"/>
            </a:pPr>
            <a:r>
              <a:rPr lang="es-MX" sz="4400" b="1" dirty="0" smtClean="0">
                <a:latin typeface="Montserrat Medium" pitchFamily="50" charset="0"/>
              </a:rPr>
              <a:t>El fundamento legal que faculta expresamente al responsable para llevar a cabo las transferencias de datos personales: </a:t>
            </a:r>
            <a:r>
              <a:rPr lang="es-MX" sz="4400" dirty="0">
                <a:latin typeface="Montserrat Medium" pitchFamily="50" charset="0"/>
              </a:rPr>
              <a:t>Si fuera el caso de que las transferencias deban contar con el consentimiento del titular, es decir que no se ajuste alguna de las hipótesis de excepción del artículo 98, informar el nombre de cada una de las áreas, y por cada una, las finalidades de cada caso y la normativa que tienen como fundamento para hacerlo (facultades y/o atribuciones)</a:t>
            </a:r>
          </a:p>
          <a:p>
            <a:pPr marL="0" indent="0" algn="just">
              <a:lnSpc>
                <a:spcPct val="120000"/>
              </a:lnSpc>
              <a:spcBef>
                <a:spcPts val="0"/>
              </a:spcBef>
              <a:buNone/>
            </a:pPr>
            <a:endParaRPr lang="es-MX" sz="4400" b="1" dirty="0" smtClean="0">
              <a:latin typeface="Montserrat Medium" pitchFamily="50" charset="0"/>
            </a:endParaRPr>
          </a:p>
          <a:p>
            <a:pPr marL="0" indent="0" algn="just">
              <a:lnSpc>
                <a:spcPct val="120000"/>
              </a:lnSpc>
              <a:spcBef>
                <a:spcPts val="0"/>
              </a:spcBef>
              <a:buNone/>
            </a:pPr>
            <a:r>
              <a:rPr lang="es-MX" sz="4400" b="1" dirty="0" smtClean="0">
                <a:latin typeface="Montserrat Medium" pitchFamily="50" charset="0"/>
              </a:rPr>
              <a:t>Clausula </a:t>
            </a:r>
            <a:r>
              <a:rPr lang="es-MX" sz="4400" b="1" dirty="0" smtClean="0">
                <a:latin typeface="Montserrat Medium" pitchFamily="50" charset="0"/>
              </a:rPr>
              <a:t>de transferencia: </a:t>
            </a:r>
            <a:r>
              <a:rPr lang="es-MX" sz="4400" b="1" dirty="0" smtClean="0">
                <a:latin typeface="Montserrat Medium" pitchFamily="50" charset="0"/>
              </a:rPr>
              <a:t>Se sugiere que en este apartado sea informado aun en caso de excepciones al consentimiento a que áreas, la o las finalidades y el fundamento legal para transferir los datos siendo de la siguiente manera:</a:t>
            </a:r>
          </a:p>
          <a:p>
            <a:pPr marL="0" indent="0" algn="just">
              <a:lnSpc>
                <a:spcPct val="120000"/>
              </a:lnSpc>
              <a:spcBef>
                <a:spcPts val="0"/>
              </a:spcBef>
              <a:buNone/>
            </a:pPr>
            <a:r>
              <a:rPr lang="es-MX" sz="4400" b="1" dirty="0" smtClean="0">
                <a:latin typeface="Montserrat Medium" pitchFamily="50" charset="0"/>
              </a:rPr>
              <a:t> </a:t>
            </a:r>
            <a:r>
              <a:rPr lang="es-MX" sz="4400" dirty="0" smtClean="0">
                <a:latin typeface="Montserrat Medium" pitchFamily="50" charset="0"/>
              </a:rPr>
              <a:t>Se </a:t>
            </a:r>
            <a:r>
              <a:rPr lang="es-MX" sz="4400" dirty="0">
                <a:latin typeface="Montserrat Medium" pitchFamily="50" charset="0"/>
              </a:rPr>
              <a:t>le informa que sus datos personales serán compartidos con las siguientes (dependencias, áreas, instituciones, etc. según sea el caso) para las finalidades que se indican de conformidad a lo siguiente</a:t>
            </a:r>
            <a:r>
              <a:rPr lang="es-MX" sz="4400" dirty="0" smtClean="0">
                <a:latin typeface="Montserrat Medium" pitchFamily="50" charset="0"/>
              </a:rPr>
              <a:t>:</a:t>
            </a:r>
          </a:p>
          <a:p>
            <a:pPr marL="0" indent="0" algn="just">
              <a:lnSpc>
                <a:spcPct val="120000"/>
              </a:lnSpc>
              <a:spcBef>
                <a:spcPts val="0"/>
              </a:spcBef>
              <a:buNone/>
            </a:pPr>
            <a:r>
              <a:rPr lang="es-ES" sz="4400" dirty="0" smtClean="0">
                <a:latin typeface="Montserrat Medium" pitchFamily="50" charset="0"/>
              </a:rPr>
              <a:t>(</a:t>
            </a:r>
            <a:r>
              <a:rPr lang="es-ES" sz="4400" dirty="0" smtClean="0">
                <a:latin typeface="Montserrat Medium" pitchFamily="50" charset="0"/>
              </a:rPr>
              <a:t>indicar mediante viñetas cada uno de los destinatarios, es decir, dependencias, áreas, organismos, instituciones, etc. a los que son transmitidos, describir cada una de las finalidades claras y específicas así como el fundamento legal que refiere a facultades, atribuciones u obligaciones del área para llevar a cabo las mismas en caso de que aplique, de no ser así, indicar que no se efectúan transferencias de datos personales a ningún área o dependencia distinta al área responsable). </a:t>
            </a:r>
          </a:p>
          <a:p>
            <a:pPr marL="0" indent="0" algn="just">
              <a:lnSpc>
                <a:spcPct val="120000"/>
              </a:lnSpc>
              <a:spcBef>
                <a:spcPts val="0"/>
              </a:spcBef>
              <a:buNone/>
            </a:pPr>
            <a:r>
              <a:rPr lang="es-MX" sz="4400" dirty="0" smtClean="0">
                <a:latin typeface="Montserrat Medium" pitchFamily="50" charset="0"/>
              </a:rPr>
              <a:t>En caso de que no se hagan transferencias de datos sensibles eliminar del aviso el siguiente párrafo: Se </a:t>
            </a:r>
            <a:r>
              <a:rPr lang="es-MX" sz="4400" dirty="0">
                <a:latin typeface="Montserrat Medium" pitchFamily="50" charset="0"/>
              </a:rPr>
              <a:t>le informa que para las transferencias indicadas con un asterisco (*datos sensibles) requerimos obtener su consentimiento expreso y por </a:t>
            </a:r>
            <a:r>
              <a:rPr lang="es-MX" sz="4400" dirty="0" smtClean="0">
                <a:latin typeface="Montserrat Medium" pitchFamily="50" charset="0"/>
              </a:rPr>
              <a:t>escrito </a:t>
            </a:r>
            <a:endParaRPr lang="es-ES" sz="4400" dirty="0" smtClean="0">
              <a:latin typeface="Montserrat Medium" pitchFamily="50" charset="0"/>
            </a:endParaRPr>
          </a:p>
          <a:p>
            <a:pPr marL="0" indent="0" algn="just">
              <a:lnSpc>
                <a:spcPct val="120000"/>
              </a:lnSpc>
              <a:spcBef>
                <a:spcPts val="0"/>
              </a:spcBef>
              <a:buNone/>
            </a:pPr>
            <a:endParaRPr lang="es-ES" sz="4400" dirty="0">
              <a:latin typeface="Montserrat Medium" pitchFamily="50" charset="0"/>
            </a:endParaRPr>
          </a:p>
          <a:p>
            <a:pPr marL="0" indent="0" algn="just">
              <a:lnSpc>
                <a:spcPct val="100000"/>
              </a:lnSpc>
              <a:spcBef>
                <a:spcPts val="0"/>
              </a:spcBef>
              <a:buNone/>
            </a:pPr>
            <a:endParaRPr lang="es-ES" sz="2400" dirty="0" smtClean="0">
              <a:latin typeface="Montserrat Medium" pitchFamily="50" charset="0"/>
            </a:endParaRPr>
          </a:p>
          <a:p>
            <a:pPr marL="0" indent="0" algn="just">
              <a:lnSpc>
                <a:spcPct val="100000"/>
              </a:lnSpc>
              <a:spcBef>
                <a:spcPts val="0"/>
              </a:spcBef>
              <a:buNone/>
            </a:pPr>
            <a:endParaRPr lang="es-ES" sz="2400" dirty="0">
              <a:latin typeface="Montserrat Medium" pitchFamily="50" charset="0"/>
            </a:endParaRPr>
          </a:p>
          <a:p>
            <a:pPr marL="0" indent="0" algn="just">
              <a:lnSpc>
                <a:spcPct val="100000"/>
              </a:lnSpc>
              <a:spcBef>
                <a:spcPts val="0"/>
              </a:spcBef>
              <a:buNone/>
            </a:pPr>
            <a:endParaRPr lang="es-ES" sz="1200" dirty="0" smtClean="0">
              <a:latin typeface="Montserrat Medium" pitchFamily="50" charset="0"/>
            </a:endParaRPr>
          </a:p>
          <a:p>
            <a:pPr marL="0" indent="0" algn="just">
              <a:lnSpc>
                <a:spcPct val="100000"/>
              </a:lnSpc>
              <a:spcBef>
                <a:spcPts val="0"/>
              </a:spcBef>
              <a:buNone/>
            </a:pPr>
            <a:endParaRPr lang="es-ES" sz="1200" dirty="0">
              <a:latin typeface="Montserrat Medium" pitchFamily="50" charset="0"/>
            </a:endParaRPr>
          </a:p>
          <a:p>
            <a:pPr marL="0" indent="0" algn="just">
              <a:lnSpc>
                <a:spcPct val="100000"/>
              </a:lnSpc>
              <a:spcBef>
                <a:spcPts val="0"/>
              </a:spcBef>
              <a:buNone/>
            </a:pPr>
            <a:endParaRPr lang="es-ES" sz="1200" b="1" dirty="0">
              <a:latin typeface="Montserrat Medium" pitchFamily="50" charset="0"/>
            </a:endParaRPr>
          </a:p>
          <a:p>
            <a:pPr marL="0" indent="0" algn="just">
              <a:buNone/>
            </a:pPr>
            <a:endParaRPr lang="es-MX" sz="2100" dirty="0"/>
          </a:p>
          <a:p>
            <a:pPr marL="0" indent="0" algn="just">
              <a:buNone/>
            </a:pPr>
            <a:endParaRPr lang="es-MX" sz="2100" b="1" dirty="0"/>
          </a:p>
        </p:txBody>
      </p:sp>
    </p:spTree>
    <p:extLst>
      <p:ext uri="{BB962C8B-B14F-4D97-AF65-F5344CB8AC3E}">
        <p14:creationId xmlns:p14="http://schemas.microsoft.com/office/powerpoint/2010/main" val="184707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32581" y="106905"/>
            <a:ext cx="9495619" cy="1325563"/>
          </a:xfrm>
          <a:prstGeom prst="rect">
            <a:avLst/>
          </a:prstGeom>
        </p:spPr>
        <p:txBody>
          <a:bodyPr lIns="84518" tIns="42259" rIns="84518" bIns="42259"/>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r>
              <a:rPr lang="es-MX" dirty="0" smtClean="0"/>
              <a:t>Instructivo de llenado</a:t>
            </a:r>
            <a:endParaRPr lang="es-MX" dirty="0"/>
          </a:p>
        </p:txBody>
      </p:sp>
      <p:sp>
        <p:nvSpPr>
          <p:cNvPr id="3" name="2 Marcador de contenido"/>
          <p:cNvSpPr txBox="1">
            <a:spLocks/>
          </p:cNvSpPr>
          <p:nvPr/>
        </p:nvSpPr>
        <p:spPr>
          <a:xfrm>
            <a:off x="126999" y="1008166"/>
            <a:ext cx="9601201" cy="4579834"/>
          </a:xfrm>
          <a:prstGeom prst="rect">
            <a:avLst/>
          </a:prstGeom>
        </p:spPr>
        <p:txBody>
          <a:bodyPr lIns="84518" tIns="42259" rIns="84518" bIns="42259">
            <a:normAutofit/>
          </a:bodyPr>
          <a:lst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just">
              <a:lnSpc>
                <a:spcPct val="120000"/>
              </a:lnSpc>
              <a:spcBef>
                <a:spcPts val="0"/>
              </a:spcBef>
              <a:buNone/>
            </a:pPr>
            <a:r>
              <a:rPr lang="es-ES" sz="1100" b="1" dirty="0" smtClean="0">
                <a:latin typeface="Montserrat Medium" pitchFamily="50" charset="0"/>
              </a:rPr>
              <a:t>8. </a:t>
            </a:r>
            <a:r>
              <a:rPr lang="es-MX" sz="1100" b="1" dirty="0">
                <a:latin typeface="Montserrat Medium" pitchFamily="50" charset="0"/>
              </a:rPr>
              <a:t>Sitio donde puede consultarse el aviso de privacidad </a:t>
            </a:r>
            <a:r>
              <a:rPr lang="es-MX" sz="1100" b="1" dirty="0" smtClean="0">
                <a:latin typeface="Montserrat Medium" pitchFamily="50" charset="0"/>
              </a:rPr>
              <a:t>integral </a:t>
            </a:r>
            <a:r>
              <a:rPr lang="es-MX" sz="1100" dirty="0" smtClean="0">
                <a:latin typeface="Montserrat Medium" pitchFamily="50" charset="0"/>
              </a:rPr>
              <a:t>(Solo aplica para el caso del aviso de privacidad simplificado art. 38 Ley de Protección de Datos Personales en Posesión de Sujetos Obligados para el Estado de Hidalgo) </a:t>
            </a:r>
          </a:p>
          <a:p>
            <a:pPr marL="0" indent="0" algn="just">
              <a:lnSpc>
                <a:spcPct val="120000"/>
              </a:lnSpc>
              <a:spcBef>
                <a:spcPts val="0"/>
              </a:spcBef>
              <a:buNone/>
            </a:pPr>
            <a:endParaRPr lang="es-MX" sz="1100" dirty="0" smtClean="0">
              <a:latin typeface="Montserrat Medium" pitchFamily="50" charset="0"/>
            </a:endParaRPr>
          </a:p>
          <a:p>
            <a:pPr marL="0" indent="0" algn="just">
              <a:lnSpc>
                <a:spcPct val="120000"/>
              </a:lnSpc>
              <a:spcBef>
                <a:spcPts val="0"/>
              </a:spcBef>
              <a:buNone/>
            </a:pPr>
            <a:r>
              <a:rPr lang="es-ES" sz="1100" b="1" dirty="0" smtClean="0">
                <a:latin typeface="Montserrat Medium" pitchFamily="50" charset="0"/>
              </a:rPr>
              <a:t>9. </a:t>
            </a:r>
            <a:r>
              <a:rPr lang="es-MX" sz="1100" b="1" dirty="0">
                <a:latin typeface="Montserrat Medium" pitchFamily="50" charset="0"/>
              </a:rPr>
              <a:t> </a:t>
            </a:r>
            <a:r>
              <a:rPr lang="es-MX" sz="1100" b="1" dirty="0" smtClean="0">
                <a:latin typeface="Montserrat Medium" pitchFamily="50" charset="0"/>
              </a:rPr>
              <a:t>Los </a:t>
            </a:r>
            <a:r>
              <a:rPr lang="es-MX" sz="1100" b="1" dirty="0">
                <a:latin typeface="Montserrat Medium" pitchFamily="50" charset="0"/>
              </a:rPr>
              <a:t>medios a través de los cuales el responsable comunicará a los titulares los cambios al aviso de privacidad</a:t>
            </a:r>
            <a:r>
              <a:rPr lang="es-MX" sz="1100" dirty="0">
                <a:latin typeface="Montserrat Medium" pitchFamily="50" charset="0"/>
              </a:rPr>
              <a:t>. Especificar en la leyenda preestablecida en la tercer diapositiva cuales son los mecanismos para brindar dicha información, ejemplos: presencialmente en oficinas, página de internet, redes sociales oficiales, etc.</a:t>
            </a:r>
          </a:p>
          <a:p>
            <a:pPr marL="0" indent="0" algn="just">
              <a:lnSpc>
                <a:spcPct val="120000"/>
              </a:lnSpc>
              <a:spcBef>
                <a:spcPts val="0"/>
              </a:spcBef>
              <a:buNone/>
            </a:pPr>
            <a:endParaRPr lang="es-MX" sz="1100" dirty="0" smtClean="0">
              <a:latin typeface="Montserrat Medium" pitchFamily="50" charset="0"/>
            </a:endParaRPr>
          </a:p>
          <a:p>
            <a:pPr marL="0" indent="0" algn="just">
              <a:lnSpc>
                <a:spcPct val="120000"/>
              </a:lnSpc>
              <a:spcBef>
                <a:spcPts val="0"/>
              </a:spcBef>
              <a:buNone/>
            </a:pPr>
            <a:r>
              <a:rPr lang="es-MX" sz="1100" b="1" dirty="0" smtClean="0">
                <a:latin typeface="Montserrat Medium" pitchFamily="50" charset="0"/>
              </a:rPr>
              <a:t>10. </a:t>
            </a:r>
            <a:r>
              <a:rPr lang="es-MX" sz="1100" b="1" dirty="0">
                <a:latin typeface="Montserrat Medium" pitchFamily="50" charset="0"/>
              </a:rPr>
              <a:t>El domicilio de la Unidad de Transparencia. </a:t>
            </a:r>
            <a:r>
              <a:rPr lang="es-MX" sz="1100" dirty="0">
                <a:latin typeface="Montserrat Medium" pitchFamily="50" charset="0"/>
              </a:rPr>
              <a:t>(El que se encuentra preestablecido en la tercer diapositiva)</a:t>
            </a:r>
          </a:p>
          <a:p>
            <a:pPr marL="0" indent="0" algn="just">
              <a:lnSpc>
                <a:spcPct val="120000"/>
              </a:lnSpc>
              <a:spcBef>
                <a:spcPts val="0"/>
              </a:spcBef>
              <a:buNone/>
            </a:pPr>
            <a:endParaRPr lang="es-ES" sz="1100" dirty="0" smtClean="0">
              <a:latin typeface="Montserrat Medium" pitchFamily="50" charset="0"/>
            </a:endParaRPr>
          </a:p>
          <a:p>
            <a:pPr marL="0" indent="0" algn="just">
              <a:lnSpc>
                <a:spcPct val="120000"/>
              </a:lnSpc>
              <a:spcBef>
                <a:spcPts val="0"/>
              </a:spcBef>
              <a:buNone/>
            </a:pPr>
            <a:r>
              <a:rPr lang="es-ES" sz="1100" b="1" dirty="0" smtClean="0">
                <a:latin typeface="Montserrat Medium" pitchFamily="50" charset="0"/>
              </a:rPr>
              <a:t>11. La tipografía debe ser Montserrat médium </a:t>
            </a:r>
            <a:r>
              <a:rPr lang="es-ES" sz="1100" dirty="0" smtClean="0">
                <a:latin typeface="Montserrat Medium" pitchFamily="50" charset="0"/>
              </a:rPr>
              <a:t>en todo el documento Aviso de Privacidad.</a:t>
            </a:r>
          </a:p>
          <a:p>
            <a:pPr marL="0" indent="0" algn="just">
              <a:lnSpc>
                <a:spcPct val="100000"/>
              </a:lnSpc>
              <a:spcBef>
                <a:spcPts val="0"/>
              </a:spcBef>
              <a:buNone/>
            </a:pPr>
            <a:endParaRPr lang="es-ES" sz="1100" b="1" dirty="0">
              <a:latin typeface="Montserrat Medium" pitchFamily="50" charset="0"/>
            </a:endParaRPr>
          </a:p>
          <a:p>
            <a:pPr marL="0" indent="0" algn="just">
              <a:lnSpc>
                <a:spcPct val="100000"/>
              </a:lnSpc>
              <a:spcBef>
                <a:spcPts val="0"/>
              </a:spcBef>
              <a:buNone/>
            </a:pPr>
            <a:endParaRPr lang="es-MX" sz="1100" b="1" dirty="0" smtClean="0">
              <a:latin typeface="Montserrat Medium" pitchFamily="50" charset="0"/>
            </a:endParaRPr>
          </a:p>
          <a:p>
            <a:pPr marL="0" indent="0" algn="just">
              <a:lnSpc>
                <a:spcPct val="100000"/>
              </a:lnSpc>
              <a:spcBef>
                <a:spcPts val="0"/>
              </a:spcBef>
              <a:buNone/>
            </a:pPr>
            <a:endParaRPr lang="es-MX" sz="1100" b="1" dirty="0">
              <a:latin typeface="Montserrat Medium" pitchFamily="50" charset="0"/>
            </a:endParaRPr>
          </a:p>
          <a:p>
            <a:pPr marL="0" indent="0" algn="just">
              <a:lnSpc>
                <a:spcPct val="100000"/>
              </a:lnSpc>
              <a:spcBef>
                <a:spcPts val="0"/>
              </a:spcBef>
              <a:buNone/>
            </a:pPr>
            <a:endParaRPr lang="es-MX" sz="1100" b="1" dirty="0" smtClean="0">
              <a:latin typeface="Montserrat Medium" pitchFamily="50" charset="0"/>
            </a:endParaRPr>
          </a:p>
          <a:p>
            <a:pPr marL="0" indent="0" algn="ctr">
              <a:lnSpc>
                <a:spcPct val="100000"/>
              </a:lnSpc>
              <a:spcBef>
                <a:spcPts val="0"/>
              </a:spcBef>
              <a:buNone/>
            </a:pPr>
            <a:r>
              <a:rPr lang="es-MX" sz="1100" b="1" dirty="0" smtClean="0">
                <a:latin typeface="Montserrat Medium" pitchFamily="50" charset="0"/>
              </a:rPr>
              <a:t>CONSIDERACIONES GENERALES</a:t>
            </a:r>
          </a:p>
          <a:p>
            <a:pPr marL="0" indent="0" algn="just">
              <a:lnSpc>
                <a:spcPct val="100000"/>
              </a:lnSpc>
              <a:spcBef>
                <a:spcPts val="0"/>
              </a:spcBef>
              <a:buNone/>
            </a:pPr>
            <a:endParaRPr lang="es-MX" sz="1100" b="1" dirty="0" smtClean="0">
              <a:latin typeface="Montserrat Medium" pitchFamily="50" charset="0"/>
            </a:endParaRPr>
          </a:p>
          <a:p>
            <a:pPr marL="0" indent="0" algn="just">
              <a:lnSpc>
                <a:spcPct val="100000"/>
              </a:lnSpc>
              <a:spcBef>
                <a:spcPts val="0"/>
              </a:spcBef>
              <a:buNone/>
            </a:pPr>
            <a:r>
              <a:rPr lang="es-MX" sz="1100" dirty="0" smtClean="0">
                <a:latin typeface="Montserrat Medium" pitchFamily="50" charset="0"/>
              </a:rPr>
              <a:t>QUEDA PROHIBIDO EN EL AVISO DE PRIVACIDAD: </a:t>
            </a:r>
            <a:endParaRPr lang="es-MX" sz="1100" dirty="0">
              <a:latin typeface="Montserrat Medium" pitchFamily="50" charset="0"/>
            </a:endParaRPr>
          </a:p>
          <a:p>
            <a:pPr marL="0" indent="0" algn="just">
              <a:lnSpc>
                <a:spcPct val="100000"/>
              </a:lnSpc>
              <a:spcBef>
                <a:spcPts val="0"/>
              </a:spcBef>
              <a:buNone/>
            </a:pPr>
            <a:endParaRPr lang="es-MX" sz="1100" dirty="0">
              <a:latin typeface="Montserrat Medium" pitchFamily="50" charset="0"/>
            </a:endParaRPr>
          </a:p>
          <a:p>
            <a:pPr marL="0" indent="0" algn="just">
              <a:lnSpc>
                <a:spcPct val="100000"/>
              </a:lnSpc>
              <a:spcBef>
                <a:spcPts val="0"/>
              </a:spcBef>
              <a:buNone/>
            </a:pPr>
            <a:r>
              <a:rPr lang="es-MX" sz="1100" dirty="0" smtClean="0">
                <a:latin typeface="Montserrat Medium" pitchFamily="50" charset="0"/>
              </a:rPr>
              <a:t>-Usar </a:t>
            </a:r>
            <a:r>
              <a:rPr lang="es-MX" sz="1100" dirty="0">
                <a:latin typeface="Montserrat Medium" pitchFamily="50" charset="0"/>
              </a:rPr>
              <a:t>frases inexactas, ambiguas o vagas </a:t>
            </a:r>
          </a:p>
          <a:p>
            <a:pPr marL="0" indent="0" algn="just">
              <a:lnSpc>
                <a:spcPct val="100000"/>
              </a:lnSpc>
              <a:spcBef>
                <a:spcPts val="0"/>
              </a:spcBef>
              <a:buNone/>
            </a:pPr>
            <a:r>
              <a:rPr lang="es-MX" sz="1100" dirty="0" smtClean="0">
                <a:latin typeface="Montserrat Medium" pitchFamily="50" charset="0"/>
              </a:rPr>
              <a:t>-Incluir </a:t>
            </a:r>
            <a:r>
              <a:rPr lang="es-MX" sz="1100" dirty="0">
                <a:latin typeface="Montserrat Medium" pitchFamily="50" charset="0"/>
              </a:rPr>
              <a:t>textos o formatos que induzcan al titular a elegir una </a:t>
            </a:r>
            <a:r>
              <a:rPr lang="es-MX" sz="1100" dirty="0" smtClean="0">
                <a:latin typeface="Montserrat Medium" pitchFamily="50" charset="0"/>
              </a:rPr>
              <a:t>opción </a:t>
            </a:r>
            <a:r>
              <a:rPr lang="es-MX" sz="1100" dirty="0">
                <a:latin typeface="Montserrat Medium" pitchFamily="50" charset="0"/>
              </a:rPr>
              <a:t>en </a:t>
            </a:r>
            <a:r>
              <a:rPr lang="es-MX" sz="1100" dirty="0" smtClean="0">
                <a:latin typeface="Montserrat Medium" pitchFamily="50" charset="0"/>
              </a:rPr>
              <a:t>especifica</a:t>
            </a:r>
            <a:endParaRPr lang="es-MX" sz="1100" dirty="0">
              <a:latin typeface="Montserrat Medium" pitchFamily="50" charset="0"/>
            </a:endParaRPr>
          </a:p>
          <a:p>
            <a:pPr marL="0" indent="0" algn="just">
              <a:lnSpc>
                <a:spcPct val="100000"/>
              </a:lnSpc>
              <a:spcBef>
                <a:spcPts val="0"/>
              </a:spcBef>
              <a:buNone/>
            </a:pPr>
            <a:r>
              <a:rPr lang="es-MX" sz="1100" dirty="0" smtClean="0">
                <a:latin typeface="Montserrat Medium" pitchFamily="50" charset="0"/>
              </a:rPr>
              <a:t>-Marcar </a:t>
            </a:r>
            <a:r>
              <a:rPr lang="es-MX" sz="1100" dirty="0">
                <a:latin typeface="Montserrat Medium" pitchFamily="50" charset="0"/>
              </a:rPr>
              <a:t>previamente casillas, en caso de que </a:t>
            </a:r>
            <a:r>
              <a:rPr lang="es-MX" sz="1100" dirty="0" smtClean="0">
                <a:latin typeface="Montserrat Medium" pitchFamily="50" charset="0"/>
              </a:rPr>
              <a:t>éstas </a:t>
            </a:r>
            <a:r>
              <a:rPr lang="es-MX" sz="1100" dirty="0">
                <a:latin typeface="Montserrat Medium" pitchFamily="50" charset="0"/>
              </a:rPr>
              <a:t>se incluyan para que el titular otorgue su consentimiento </a:t>
            </a:r>
          </a:p>
          <a:p>
            <a:pPr marL="0" indent="0" algn="just">
              <a:lnSpc>
                <a:spcPct val="100000"/>
              </a:lnSpc>
              <a:spcBef>
                <a:spcPts val="0"/>
              </a:spcBef>
              <a:buNone/>
            </a:pPr>
            <a:r>
              <a:rPr lang="es-MX" sz="1100" dirty="0" smtClean="0">
                <a:latin typeface="Montserrat Medium" pitchFamily="50" charset="0"/>
              </a:rPr>
              <a:t>-Remitir </a:t>
            </a:r>
            <a:r>
              <a:rPr lang="es-MX" sz="1100" dirty="0">
                <a:latin typeface="Montserrat Medium" pitchFamily="50" charset="0"/>
              </a:rPr>
              <a:t>a textos o documentos que no </a:t>
            </a:r>
            <a:r>
              <a:rPr lang="es-MX" sz="1100" dirty="0" smtClean="0">
                <a:latin typeface="Montserrat Medium" pitchFamily="50" charset="0"/>
              </a:rPr>
              <a:t>estén </a:t>
            </a:r>
            <a:r>
              <a:rPr lang="es-MX" sz="1100" dirty="0">
                <a:latin typeface="Montserrat Medium" pitchFamily="50" charset="0"/>
              </a:rPr>
              <a:t>disponibles para el titular </a:t>
            </a:r>
          </a:p>
          <a:p>
            <a:pPr marL="0" indent="0" algn="just">
              <a:lnSpc>
                <a:spcPct val="100000"/>
              </a:lnSpc>
              <a:spcBef>
                <a:spcPts val="0"/>
              </a:spcBef>
              <a:buNone/>
            </a:pPr>
            <a:endParaRPr lang="es-ES" sz="1800" dirty="0" smtClean="0">
              <a:latin typeface="Montserrat Medium" pitchFamily="50" charset="0"/>
            </a:endParaRPr>
          </a:p>
          <a:p>
            <a:pPr marL="0" indent="0" algn="just">
              <a:lnSpc>
                <a:spcPct val="100000"/>
              </a:lnSpc>
              <a:spcBef>
                <a:spcPts val="0"/>
              </a:spcBef>
              <a:buNone/>
            </a:pPr>
            <a:endParaRPr lang="es-ES" sz="1800" dirty="0">
              <a:latin typeface="Montserrat Medium" pitchFamily="50" charset="0"/>
            </a:endParaRPr>
          </a:p>
          <a:p>
            <a:pPr marL="0" indent="0" algn="just">
              <a:lnSpc>
                <a:spcPct val="100000"/>
              </a:lnSpc>
              <a:spcBef>
                <a:spcPts val="0"/>
              </a:spcBef>
              <a:buNone/>
            </a:pPr>
            <a:endParaRPr lang="es-ES" sz="1200" dirty="0" smtClean="0">
              <a:latin typeface="Montserrat Medium" pitchFamily="50" charset="0"/>
            </a:endParaRPr>
          </a:p>
          <a:p>
            <a:pPr marL="0" indent="0" algn="just">
              <a:lnSpc>
                <a:spcPct val="100000"/>
              </a:lnSpc>
              <a:spcBef>
                <a:spcPts val="0"/>
              </a:spcBef>
              <a:buNone/>
            </a:pPr>
            <a:endParaRPr lang="es-ES" sz="1200" dirty="0">
              <a:latin typeface="Montserrat Medium" pitchFamily="50" charset="0"/>
            </a:endParaRPr>
          </a:p>
          <a:p>
            <a:pPr marL="0" indent="0" algn="just">
              <a:lnSpc>
                <a:spcPct val="100000"/>
              </a:lnSpc>
              <a:spcBef>
                <a:spcPts val="0"/>
              </a:spcBef>
              <a:buNone/>
            </a:pPr>
            <a:endParaRPr lang="es-ES" sz="1200" b="1" dirty="0">
              <a:latin typeface="Montserrat Medium" pitchFamily="50" charset="0"/>
            </a:endParaRPr>
          </a:p>
          <a:p>
            <a:pPr marL="0" indent="0" algn="just">
              <a:buNone/>
            </a:pPr>
            <a:endParaRPr lang="es-MX" sz="2100" dirty="0"/>
          </a:p>
          <a:p>
            <a:pPr marL="0" indent="0" algn="just">
              <a:buNone/>
            </a:pPr>
            <a:endParaRPr lang="es-MX" sz="2100" b="1" dirty="0"/>
          </a:p>
        </p:txBody>
      </p:sp>
    </p:spTree>
    <p:extLst>
      <p:ext uri="{BB962C8B-B14F-4D97-AF65-F5344CB8AC3E}">
        <p14:creationId xmlns:p14="http://schemas.microsoft.com/office/powerpoint/2010/main" val="37609989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861</TotalTime>
  <Words>1811</Words>
  <Application>Microsoft Office PowerPoint</Application>
  <PresentationFormat>A4 (210 x 297 mm)</PresentationFormat>
  <Paragraphs>106</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cp:lastModifiedBy>
  <cp:revision>85</cp:revision>
  <cp:lastPrinted>2018-10-12T00:05:32Z</cp:lastPrinted>
  <dcterms:created xsi:type="dcterms:W3CDTF">2017-07-28T17:23:18Z</dcterms:created>
  <dcterms:modified xsi:type="dcterms:W3CDTF">2023-01-06T20:07:46Z</dcterms:modified>
</cp:coreProperties>
</file>