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9"/>
  </p:notesMasterIdLst>
  <p:sldIdLst>
    <p:sldId id="256" r:id="rId2"/>
    <p:sldId id="281" r:id="rId3"/>
    <p:sldId id="257" r:id="rId4"/>
    <p:sldId id="280" r:id="rId5"/>
    <p:sldId id="258" r:id="rId6"/>
    <p:sldId id="275" r:id="rId7"/>
    <p:sldId id="279" r:id="rId8"/>
    <p:sldId id="283" r:id="rId9"/>
    <p:sldId id="277" r:id="rId10"/>
    <p:sldId id="293" r:id="rId11"/>
    <p:sldId id="294" r:id="rId12"/>
    <p:sldId id="295" r:id="rId13"/>
    <p:sldId id="290" r:id="rId14"/>
    <p:sldId id="296" r:id="rId15"/>
    <p:sldId id="297" r:id="rId16"/>
    <p:sldId id="278" r:id="rId17"/>
    <p:sldId id="28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 varScale="1">
        <p:scale>
          <a:sx n="120" d="100"/>
          <a:sy n="120" d="100"/>
        </p:scale>
        <p:origin x="54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6ED21-9FEC-4D19-B8C0-465AEF0EEFBC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B5D46-D0AB-4D44-B179-1B7BC14DA9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48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5D46-D0AB-4D44-B179-1B7BC14DA96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96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5D46-D0AB-4D44-B179-1B7BC14DA96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580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31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84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61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17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18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15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9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68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34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60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47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30/11/2023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4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C4F135E7-97BC-7C30-AF18-5133E5D89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071664" cy="6905159"/>
          </a:xfrm>
          <a:prstGeom prst="rect">
            <a:avLst/>
          </a:prstGeom>
        </p:spPr>
      </p:pic>
      <p:pic>
        <p:nvPicPr>
          <p:cNvPr id="15" name="Google Shape;68;p20">
            <a:extLst>
              <a:ext uri="{FF2B5EF4-FFF2-40B4-BE49-F238E27FC236}">
                <a16:creationId xmlns:a16="http://schemas.microsoft.com/office/drawing/2014/main" id="{2622FFBD-4F16-D0AD-E0A1-5DACC605F7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27480" t="-6750" r="27480" b="6749"/>
          <a:stretch/>
        </p:blipFill>
        <p:spPr>
          <a:xfrm>
            <a:off x="-600744" y="-243408"/>
            <a:ext cx="3168352" cy="690515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69;p20">
            <a:extLst>
              <a:ext uri="{FF2B5EF4-FFF2-40B4-BE49-F238E27FC236}">
                <a16:creationId xmlns:a16="http://schemas.microsoft.com/office/drawing/2014/main" id="{1BCA8241-FCBC-DD9D-6B1E-2D18EF3337E1}"/>
              </a:ext>
            </a:extLst>
          </p:cNvPr>
          <p:cNvSpPr txBox="1"/>
          <p:nvPr/>
        </p:nvSpPr>
        <p:spPr>
          <a:xfrm>
            <a:off x="3458920" y="3074511"/>
            <a:ext cx="8108392" cy="201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es-419" sz="6600" b="0" i="0" u="none" strike="noStrike" cap="none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CLASIFICACIÓN ARCHIVÍSTICA</a:t>
            </a:r>
          </a:p>
        </p:txBody>
      </p:sp>
      <p:sp>
        <p:nvSpPr>
          <p:cNvPr id="19" name="Google Shape;70;p20">
            <a:extLst>
              <a:ext uri="{FF2B5EF4-FFF2-40B4-BE49-F238E27FC236}">
                <a16:creationId xmlns:a16="http://schemas.microsoft.com/office/drawing/2014/main" id="{19403E4A-66F7-FF8F-CB34-31C11188C08E}"/>
              </a:ext>
            </a:extLst>
          </p:cNvPr>
          <p:cNvSpPr txBox="1"/>
          <p:nvPr/>
        </p:nvSpPr>
        <p:spPr>
          <a:xfrm>
            <a:off x="6576512" y="2420888"/>
            <a:ext cx="49908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419" sz="3200" b="1" i="0" u="none" strike="noStrike" cap="none" dirty="0">
                <a:solidFill>
                  <a:srgbClr val="BC955C"/>
                </a:solidFill>
                <a:latin typeface="Montserrat"/>
                <a:ea typeface="Montserrat"/>
                <a:cs typeface="Montserrat"/>
                <a:sym typeface="Montserrat"/>
              </a:rPr>
              <a:t>Taller de</a:t>
            </a:r>
            <a:endParaRPr sz="3200" b="1" i="0" u="none" strike="noStrike" cap="none" dirty="0">
              <a:solidFill>
                <a:srgbClr val="BC95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" name="Google Shape;71;p20">
            <a:extLst>
              <a:ext uri="{FF2B5EF4-FFF2-40B4-BE49-F238E27FC236}">
                <a16:creationId xmlns:a16="http://schemas.microsoft.com/office/drawing/2014/main" id="{5DDB096E-E528-F091-925A-085D3EC0A713}"/>
              </a:ext>
            </a:extLst>
          </p:cNvPr>
          <p:cNvCxnSpPr/>
          <p:nvPr/>
        </p:nvCxnSpPr>
        <p:spPr>
          <a:xfrm>
            <a:off x="10704512" y="5087339"/>
            <a:ext cx="862800" cy="0"/>
          </a:xfrm>
          <a:prstGeom prst="straightConnector1">
            <a:avLst/>
          </a:prstGeom>
          <a:noFill/>
          <a:ln w="114300" cap="flat" cmpd="sng">
            <a:solidFill>
              <a:srgbClr val="BC955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29134BA7-E141-A169-C9E9-04F710F97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0;p20">
            <a:extLst>
              <a:ext uri="{FF2B5EF4-FFF2-40B4-BE49-F238E27FC236}">
                <a16:creationId xmlns:a16="http://schemas.microsoft.com/office/drawing/2014/main" id="{ECE6D9FE-F4F9-F309-EE24-9E7287860CAD}"/>
              </a:ext>
            </a:extLst>
          </p:cNvPr>
          <p:cNvSpPr txBox="1"/>
          <p:nvPr/>
        </p:nvSpPr>
        <p:spPr>
          <a:xfrm>
            <a:off x="3458920" y="5229200"/>
            <a:ext cx="810839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419" b="1" i="0" u="none" strike="noStrike" cap="none" dirty="0">
                <a:solidFill>
                  <a:srgbClr val="BC955C"/>
                </a:solidFill>
                <a:latin typeface="Montserrat"/>
                <a:ea typeface="Montserrat"/>
                <a:cs typeface="Montserrat"/>
                <a:sym typeface="Montserrat"/>
              </a:rPr>
              <a:t>Dirección General de Cultura Digital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419" b="1" dirty="0">
                <a:solidFill>
                  <a:srgbClr val="BC955C"/>
                </a:solidFill>
                <a:latin typeface="Montserrat"/>
                <a:ea typeface="Montserrat"/>
                <a:cs typeface="Montserrat"/>
                <a:sym typeface="Montserrat"/>
              </a:rPr>
              <a:t>Área Coordinadora de Archivos de la Secretaría de Cultura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419" b="1" i="0" u="none" strike="noStrike" cap="none" dirty="0">
              <a:solidFill>
                <a:srgbClr val="BC95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419" b="1" dirty="0">
                <a:solidFill>
                  <a:srgbClr val="BC955C"/>
                </a:solidFill>
                <a:latin typeface="Montserrat"/>
                <a:ea typeface="Montserrat"/>
                <a:cs typeface="Montserrat"/>
                <a:sym typeface="Montserrat"/>
              </a:rPr>
              <a:t>30 de noviembre de 2023</a:t>
            </a:r>
            <a:endParaRPr b="1" i="0" u="none" strike="noStrike" cap="none" dirty="0">
              <a:solidFill>
                <a:srgbClr val="BC95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956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B267C-4F54-4D20-A493-FF16014E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50016"/>
            <a:ext cx="6465079" cy="1047650"/>
          </a:xfrm>
        </p:spPr>
        <p:txBody>
          <a:bodyPr/>
          <a:lstStyle/>
          <a:p>
            <a:r>
              <a:rPr lang="es-MX" sz="2000" b="1" dirty="0">
                <a:solidFill>
                  <a:prstClr val="black"/>
                </a:solidFill>
                <a:latin typeface="Montserrat ExtraBold" panose="00000900000000000000" pitchFamily="50" charset="0"/>
              </a:rPr>
              <a:t>ÁREAS GENERADORAS 2019-2022</a:t>
            </a:r>
            <a:endParaRPr lang="es-MX" dirty="0">
              <a:latin typeface="Montserrat ExtraBold" panose="00000900000000000000" pitchFamily="50" charset="0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CD8AD66-FCE0-49FB-99CF-AA633CB03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152" y="1524323"/>
            <a:ext cx="7303698" cy="46526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426E6A6-F9EB-89BD-F060-3798FFAD0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68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7417560-6215-4708-83D1-DDC07FDAF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877" y="1268760"/>
            <a:ext cx="7226246" cy="47525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2603E31-B712-9C35-70B8-982CAE074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42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1351657-2B7D-452E-87B3-ABA6D1CAE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35" y="1340768"/>
            <a:ext cx="7974290" cy="490820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8691D82-FEBD-7C11-D941-201B323A3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44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BD04B3A-E02A-4378-877E-23F87055E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473" y="1340768"/>
            <a:ext cx="8005070" cy="468052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3E554D1-6550-0DFD-F153-9E909D5DA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A505C-9AC7-458B-ACB3-65ED1473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76672"/>
            <a:ext cx="8028297" cy="1152128"/>
          </a:xfrm>
        </p:spPr>
        <p:txBody>
          <a:bodyPr/>
          <a:lstStyle/>
          <a:p>
            <a:r>
              <a:rPr lang="de-DE" sz="2400" b="1" dirty="0">
                <a:solidFill>
                  <a:prstClr val="black"/>
                </a:solidFill>
                <a:latin typeface="Montserrat ExtraBold" panose="00000900000000000000" pitchFamily="50" charset="0"/>
              </a:rPr>
              <a:t>NÚMERO DE ÁREAS GENERADORAS 2023</a:t>
            </a:r>
            <a:endParaRPr lang="es-MX" dirty="0">
              <a:latin typeface="Montserrat ExtraBold" panose="00000900000000000000" pitchFamily="50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645994E-7F2A-446E-90EE-95DBE1E8A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455" y="1628800"/>
            <a:ext cx="7941091" cy="44757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801B6FE-596F-0466-1D5B-BFFC98725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36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85E9E82-5429-43DF-8101-44A8FA25A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775" y="1772816"/>
            <a:ext cx="8856452" cy="406607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0FCCE21-E305-6961-DB27-B9129237F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02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46D8658-FF21-457F-B5A8-2A9A4AED1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122384"/>
              </p:ext>
            </p:extLst>
          </p:nvPr>
        </p:nvGraphicFramePr>
        <p:xfrm>
          <a:off x="1566977" y="1196752"/>
          <a:ext cx="9129778" cy="5112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535">
                  <a:extLst>
                    <a:ext uri="{9D8B030D-6E8A-4147-A177-3AD203B41FA5}">
                      <a16:colId xmlns:a16="http://schemas.microsoft.com/office/drawing/2014/main" val="1144980857"/>
                    </a:ext>
                  </a:extLst>
                </a:gridCol>
                <a:gridCol w="7870243">
                  <a:extLst>
                    <a:ext uri="{9D8B030D-6E8A-4147-A177-3AD203B41FA5}">
                      <a16:colId xmlns:a16="http://schemas.microsoft.com/office/drawing/2014/main" val="1782132086"/>
                    </a:ext>
                  </a:extLst>
                </a:gridCol>
              </a:tblGrid>
              <a:tr h="46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Montserrat Medium" panose="00000600000000000000" pitchFamily="50" charset="0"/>
                        </a:rPr>
                        <a:t>CLAVE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Montserrat Medium" panose="00000600000000000000" pitchFamily="50" charset="0"/>
                        </a:rPr>
                        <a:t>SECCIONES COMUNES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583149"/>
                  </a:ext>
                </a:extLst>
              </a:tr>
              <a:tr h="375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Montserrat Medium" panose="00000600000000000000" pitchFamily="50" charset="0"/>
                        </a:rPr>
                        <a:t>1C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Montserrat Medium" panose="00000600000000000000" pitchFamily="50" charset="0"/>
                        </a:rPr>
                        <a:t>LEGISLACIÓN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4361818"/>
                  </a:ext>
                </a:extLst>
              </a:tr>
              <a:tr h="375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Montserrat Medium" panose="00000600000000000000" pitchFamily="50" charset="0"/>
                        </a:rPr>
                        <a:t>2C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Montserrat Medium" panose="00000600000000000000" pitchFamily="50" charset="0"/>
                        </a:rPr>
                        <a:t>ASUNTOS JURÍDICOS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8306436"/>
                  </a:ext>
                </a:extLst>
              </a:tr>
              <a:tr h="427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Montserrat Medium" panose="00000600000000000000" pitchFamily="50" charset="0"/>
                        </a:rPr>
                        <a:t>3C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Montserrat Medium" panose="00000600000000000000" pitchFamily="50" charset="0"/>
                        </a:rPr>
                        <a:t>PROGRAMACIÓN, ORGANIZACIÓN Y PRESUPUESTACIÓN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8073905"/>
                  </a:ext>
                </a:extLst>
              </a:tr>
              <a:tr h="375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Montserrat Medium" panose="00000600000000000000" pitchFamily="50" charset="0"/>
                        </a:rPr>
                        <a:t>4C 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Montserrat Medium" panose="00000600000000000000" pitchFamily="50" charset="0"/>
                        </a:rPr>
                        <a:t>RECURSOS HUMANOS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9014825"/>
                  </a:ext>
                </a:extLst>
              </a:tr>
              <a:tr h="440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Montserrat Medium" panose="00000600000000000000" pitchFamily="50" charset="0"/>
                        </a:rPr>
                        <a:t>5C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Montserrat Medium" panose="00000600000000000000" pitchFamily="50" charset="0"/>
                        </a:rPr>
                        <a:t>RECURSOS FINANCIEROS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3576721"/>
                  </a:ext>
                </a:extLst>
              </a:tr>
              <a:tr h="375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Montserrat Medium" panose="00000600000000000000" pitchFamily="50" charset="0"/>
                        </a:rPr>
                        <a:t>6C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Montserrat Medium" panose="00000600000000000000" pitchFamily="50" charset="0"/>
                        </a:rPr>
                        <a:t>RECURSOS MATERIALES Y OBRA PÚBLICA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9216596"/>
                  </a:ext>
                </a:extLst>
              </a:tr>
              <a:tr h="375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Montserrat Medium" panose="00000600000000000000" pitchFamily="50" charset="0"/>
                        </a:rPr>
                        <a:t>7C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Montserrat Medium" panose="00000600000000000000" pitchFamily="50" charset="0"/>
                        </a:rPr>
                        <a:t>SERVICIOS GENERALES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7904213"/>
                  </a:ext>
                </a:extLst>
              </a:tr>
              <a:tr h="375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Montserrat Medium" panose="00000600000000000000" pitchFamily="50" charset="0"/>
                        </a:rPr>
                        <a:t>8C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Montserrat Medium" panose="00000600000000000000" pitchFamily="50" charset="0"/>
                        </a:rPr>
                        <a:t>TECNOLOGÍAS Y SERVICIOS DE LA INFORMACIÓN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2997841"/>
                  </a:ext>
                </a:extLst>
              </a:tr>
              <a:tr h="375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Montserrat Medium" panose="00000600000000000000" pitchFamily="50" charset="0"/>
                        </a:rPr>
                        <a:t>9C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Montserrat Medium" panose="00000600000000000000" pitchFamily="50" charset="0"/>
                        </a:rPr>
                        <a:t>COMUNICACIÓN SOCIAL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9749382"/>
                  </a:ext>
                </a:extLst>
              </a:tr>
              <a:tr h="399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Montserrat Medium" panose="00000600000000000000" pitchFamily="50" charset="0"/>
                        </a:rPr>
                        <a:t>10C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Montserrat Medium" panose="00000600000000000000" pitchFamily="50" charset="0"/>
                        </a:rPr>
                        <a:t>CONTROL Y AUDITORÍA DE ACTIVIDADES PÚBLICAS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8707165"/>
                  </a:ext>
                </a:extLst>
              </a:tr>
              <a:tr h="375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Montserrat Medium" panose="00000600000000000000" pitchFamily="50" charset="0"/>
                        </a:rPr>
                        <a:t>11C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Montserrat Medium" panose="00000600000000000000" pitchFamily="50" charset="0"/>
                        </a:rPr>
                        <a:t>PLANEACIÓN, INFORMACIÓN, EVALUACIÓN Y POLÍTICAS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0499614"/>
                  </a:ext>
                </a:extLst>
              </a:tr>
              <a:tr h="375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Montserrat Medium" panose="00000600000000000000" pitchFamily="50" charset="0"/>
                        </a:rPr>
                        <a:t>12C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Montserrat Medium" panose="00000600000000000000" pitchFamily="50" charset="0"/>
                        </a:rPr>
                        <a:t>TRANSPARENCIA Y ACCESO A LA INFORMACIÓN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Montserrat Medium" panose="000006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6024488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B4F509D4-2AAE-4BA3-AD23-4DD3E172B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415" y="404665"/>
            <a:ext cx="2822693" cy="4999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F9B01B-3362-FC74-E24F-183958159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627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4A453F2-DF64-436C-8E3F-7F17FDE24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496" y="1844824"/>
            <a:ext cx="9227824" cy="368348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ADC6617-EDA4-8ABB-56B8-51FC36EC3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75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3BADE57-D52F-4E94-8D3A-925BDB42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692696"/>
            <a:ext cx="4392488" cy="587267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Montserrat" panose="00000500000000000000" pitchFamily="50" charset="0"/>
              </a:rPr>
              <a:t>FUNDAMENTO LEGAL</a:t>
            </a:r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5FFE6AF5-1577-49FF-9A31-A05D14C611AA}"/>
              </a:ext>
            </a:extLst>
          </p:cNvPr>
          <p:cNvSpPr txBox="1">
            <a:spLocks/>
          </p:cNvSpPr>
          <p:nvPr/>
        </p:nvSpPr>
        <p:spPr>
          <a:xfrm>
            <a:off x="2639615" y="1372628"/>
            <a:ext cx="9247451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600" b="1" dirty="0">
                <a:latin typeface="Montserrat" panose="00000500000000000000" pitchFamily="50" charset="0"/>
              </a:rPr>
              <a:t>Ley de Archivos del Estado de Hidalgo</a:t>
            </a:r>
          </a:p>
          <a:p>
            <a:pPr algn="just"/>
            <a:endParaRPr lang="es-MX" sz="1600" b="1" dirty="0">
              <a:latin typeface="Montserrat" panose="00000500000000000000" pitchFamily="50" charset="0"/>
            </a:endParaRPr>
          </a:p>
          <a:p>
            <a:pPr algn="just"/>
            <a:r>
              <a:rPr lang="es-MX" sz="1600" b="1" dirty="0">
                <a:latin typeface="Montserrat" panose="00000500000000000000" pitchFamily="50" charset="0"/>
              </a:rPr>
              <a:t>Art. 29. </a:t>
            </a:r>
            <a:r>
              <a:rPr lang="es-MX" sz="1600" dirty="0">
                <a:latin typeface="Montserrat" panose="00000500000000000000" pitchFamily="50" charset="0"/>
              </a:rPr>
              <a:t>Cada área o Unidad Administrativa debe contar con un archivo de trámite que tendrá las siguientes funciones</a:t>
            </a:r>
            <a:r>
              <a:rPr lang="es-MX" sz="1600" b="1" dirty="0">
                <a:latin typeface="Montserrat" panose="00000500000000000000" pitchFamily="50" charset="0"/>
              </a:rPr>
              <a:t>:</a:t>
            </a:r>
          </a:p>
          <a:p>
            <a:pPr algn="just"/>
            <a:r>
              <a:rPr lang="es-MX" sz="1600" b="1" dirty="0">
                <a:latin typeface="Montserrat" panose="00000500000000000000" pitchFamily="50" charset="0"/>
              </a:rPr>
              <a:t> I.- </a:t>
            </a:r>
            <a:r>
              <a:rPr lang="es-MX" sz="1600" dirty="0">
                <a:latin typeface="Montserrat" panose="00000500000000000000" pitchFamily="50" charset="0"/>
              </a:rPr>
              <a:t>Integrar y organizar los expedientes que cada área o Unidad genere, use o reciba;</a:t>
            </a:r>
          </a:p>
          <a:p>
            <a:pPr algn="just"/>
            <a:r>
              <a:rPr lang="es-MX" sz="1600" b="1" dirty="0">
                <a:latin typeface="Montserrat" panose="00000500000000000000" pitchFamily="50" charset="0"/>
              </a:rPr>
              <a:t>II.- </a:t>
            </a:r>
            <a:r>
              <a:rPr lang="es-MX" sz="1600" dirty="0">
                <a:latin typeface="Montserrat" panose="00000500000000000000" pitchFamily="50" charset="0"/>
              </a:rPr>
              <a:t>Asegurar la localización y  consulta de los expedientes mediante la elaboración de los inventarios documentales:</a:t>
            </a:r>
          </a:p>
          <a:p>
            <a:pPr algn="just"/>
            <a:r>
              <a:rPr lang="es-MX" sz="1600" b="1" dirty="0">
                <a:latin typeface="Montserrat" panose="00000500000000000000" pitchFamily="50" charset="0"/>
              </a:rPr>
              <a:t>III.- </a:t>
            </a:r>
            <a:r>
              <a:rPr lang="es-MX" sz="1600" dirty="0">
                <a:latin typeface="Montserrat" panose="00000500000000000000" pitchFamily="50" charset="0"/>
              </a:rPr>
              <a:t>Resguardar los archivos y la información que haya sido clasificada de acuerdo con la Ley de transparencia y Acceso a la Información Pública para el Estado de Hidalgo, en tanto que conserve tal carácter:</a:t>
            </a:r>
          </a:p>
          <a:p>
            <a:pPr algn="just"/>
            <a:r>
              <a:rPr lang="es-MX" sz="1600" b="1" dirty="0">
                <a:latin typeface="Montserrat" panose="00000500000000000000" pitchFamily="50" charset="0"/>
              </a:rPr>
              <a:t>IV.- </a:t>
            </a:r>
            <a:r>
              <a:rPr lang="es-MX" sz="1600" dirty="0">
                <a:latin typeface="Montserrat" panose="00000500000000000000" pitchFamily="50" charset="0"/>
              </a:rPr>
              <a:t>Colaborar con el área Coordinadora de archivos en la elaboración de los instrumentos de control archivístico previstos en la Ley y demás disposiciones reglamentarias:</a:t>
            </a:r>
          </a:p>
          <a:p>
            <a:pPr algn="just"/>
            <a:r>
              <a:rPr lang="es-MX" sz="1600" b="1" dirty="0">
                <a:latin typeface="Montserrat" panose="00000500000000000000" pitchFamily="50" charset="0"/>
              </a:rPr>
              <a:t>V.- </a:t>
            </a:r>
            <a:r>
              <a:rPr lang="es-MX" sz="1600" dirty="0">
                <a:latin typeface="Montserrat" panose="00000500000000000000" pitchFamily="50" charset="0"/>
              </a:rPr>
              <a:t>Trabajar de acuerdo con los criterios específicos y recomendaciones dictadas por el área coordinadora de archivos;</a:t>
            </a:r>
          </a:p>
          <a:p>
            <a:pPr algn="just"/>
            <a:r>
              <a:rPr lang="es-MX" sz="1600" b="1" dirty="0">
                <a:latin typeface="Montserrat" panose="00000500000000000000" pitchFamily="50" charset="0"/>
              </a:rPr>
              <a:t>VI.- </a:t>
            </a:r>
            <a:r>
              <a:rPr lang="es-MX" sz="1600" dirty="0">
                <a:latin typeface="Montserrat" panose="00000500000000000000" pitchFamily="50" charset="0"/>
              </a:rPr>
              <a:t>Realizar las transferencias primarias documentales al Archivo de concentración y</a:t>
            </a:r>
          </a:p>
          <a:p>
            <a:pPr algn="just"/>
            <a:r>
              <a:rPr lang="es-MX" sz="1600" b="1" dirty="0">
                <a:latin typeface="Montserrat" panose="00000500000000000000" pitchFamily="50" charset="0"/>
              </a:rPr>
              <a:t>VII.- </a:t>
            </a:r>
            <a:r>
              <a:rPr lang="es-MX" sz="1600" dirty="0">
                <a:latin typeface="Montserrat" panose="00000500000000000000" pitchFamily="50" charset="0"/>
              </a:rPr>
              <a:t>Las que establezcan las disposiciones jurídicas aplicables</a:t>
            </a:r>
          </a:p>
          <a:p>
            <a:pPr algn="just"/>
            <a:endParaRPr lang="es-MX" sz="1600" dirty="0">
              <a:latin typeface="Montserrat" panose="00000500000000000000" pitchFamily="50" charset="0"/>
            </a:endParaRPr>
          </a:p>
          <a:p>
            <a:pPr algn="just"/>
            <a:r>
              <a:rPr lang="es-MX" sz="1600" dirty="0">
                <a:latin typeface="Montserrat" panose="00000500000000000000" pitchFamily="50" charset="0"/>
              </a:rPr>
              <a:t>Los responsables de los archivos de trámite deben contar con los conocimientos, habilidades, competencias y experiencia archivísticos acordes a su responsabilidad; de no ser así, los titulares de las unidades administrativas tienen la obligación de establecer las condiciones que permitan la capacitación de los responsables para el buen funcionamiento de sus archivos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36740B-3738-5630-9758-E20C0E5D4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8;p20">
            <a:extLst>
              <a:ext uri="{FF2B5EF4-FFF2-40B4-BE49-F238E27FC236}">
                <a16:creationId xmlns:a16="http://schemas.microsoft.com/office/drawing/2014/main" id="{8597B5A1-F1FD-749F-22B7-101FDC1856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27480" t="-6750" r="27480" b="6749"/>
          <a:stretch/>
        </p:blipFill>
        <p:spPr>
          <a:xfrm>
            <a:off x="-888776" y="-315416"/>
            <a:ext cx="3168352" cy="6905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11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7173" y="953758"/>
            <a:ext cx="10017654" cy="681001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Montserrat ExtraBold" panose="00000900000000000000" pitchFamily="50" charset="0"/>
              </a:rPr>
              <a:t>ÁREAS DE ARCHIVO DE TRÁMITE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FD513A69-1056-4B7B-983F-ACD59B193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71264" y="1939522"/>
            <a:ext cx="2692889" cy="1705502"/>
          </a:xfrm>
          <a:prstGeom prst="rect">
            <a:avLst/>
          </a:prstGeom>
        </p:spPr>
      </p:pic>
      <p:pic>
        <p:nvPicPr>
          <p:cNvPr id="1032" name="Picture 8" descr="C:\Users\Lenovo\Documents\REPORTES 2021\JUNIO\FOTOS\DAF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436" r="17679"/>
          <a:stretch/>
        </p:blipFill>
        <p:spPr bwMode="auto">
          <a:xfrm>
            <a:off x="7680177" y="1988841"/>
            <a:ext cx="1835040" cy="1568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Documents\REPORTES 2021\JUNIO\FOTOS\DAF (4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71"/>
          <a:stretch/>
        </p:blipFill>
        <p:spPr bwMode="auto">
          <a:xfrm>
            <a:off x="2685770" y="1945142"/>
            <a:ext cx="1835041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894F070-4CF6-4123-80B3-A88B259C22D3}"/>
              </a:ext>
            </a:extLst>
          </p:cNvPr>
          <p:cNvPicPr/>
          <p:nvPr/>
        </p:nvPicPr>
        <p:blipFill rotWithShape="1">
          <a:blip r:embed="rId9"/>
          <a:srcRect l="56964" t="60595" r="24545" b="27882"/>
          <a:stretch/>
        </p:blipFill>
        <p:spPr bwMode="auto">
          <a:xfrm>
            <a:off x="3719737" y="4167152"/>
            <a:ext cx="4320479" cy="15525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C6FFF0E-88B8-2890-CD04-3302C73AF6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014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D2610-9459-43CD-9D3A-CBCC052C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96" y="365797"/>
            <a:ext cx="7645106" cy="1037283"/>
          </a:xfrm>
        </p:spPr>
        <p:txBody>
          <a:bodyPr>
            <a:normAutofit fontScale="90000"/>
          </a:bodyPr>
          <a:lstStyle/>
          <a:p>
            <a:r>
              <a:rPr lang="es-MX" sz="3100" b="1" cap="all" dirty="0">
                <a:latin typeface="Montserrat ExtraBold" panose="00000900000000000000" pitchFamily="50" charset="0"/>
              </a:rPr>
              <a:t>Ciclo vital de los documentos</a:t>
            </a:r>
            <a:br>
              <a:rPr lang="es-MX" sz="3200" b="1" i="1" cap="all" dirty="0">
                <a:latin typeface="Montserrat ExtraBold" panose="00000900000000000000" pitchFamily="50" charset="0"/>
              </a:rPr>
            </a:br>
            <a:endParaRPr lang="es-MX" cap="all" dirty="0">
              <a:latin typeface="Montserrat ExtraBold" panose="00000900000000000000" pitchFamily="50" charset="0"/>
            </a:endParaRPr>
          </a:p>
        </p:txBody>
      </p:sp>
      <p:sp>
        <p:nvSpPr>
          <p:cNvPr id="4" name="22 CuadroTexto">
            <a:extLst>
              <a:ext uri="{FF2B5EF4-FFF2-40B4-BE49-F238E27FC236}">
                <a16:creationId xmlns:a16="http://schemas.microsoft.com/office/drawing/2014/main" id="{09EEF6EB-40CE-4DE8-9DDC-BE5582B72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640" y="1778200"/>
            <a:ext cx="24888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500" b="1" dirty="0">
                <a:latin typeface="Montserrat" panose="00000500000000000000" pitchFamily="50" charset="0"/>
              </a:rPr>
              <a:t>Valores Secundarios</a:t>
            </a:r>
            <a:r>
              <a:rPr lang="es-ES" sz="1600" b="1" dirty="0">
                <a:latin typeface="Montserrat" panose="00000500000000000000" pitchFamily="50" charset="0"/>
              </a:rPr>
              <a:t>:</a:t>
            </a:r>
          </a:p>
          <a:p>
            <a:pPr eaLnBrk="1" hangingPunct="1"/>
            <a:endParaRPr lang="es-ES" sz="1600" b="1" dirty="0">
              <a:solidFill>
                <a:srgbClr val="984807"/>
              </a:solidFill>
              <a:latin typeface="Montserrat" panose="00000500000000000000" pitchFamily="50" charset="0"/>
            </a:endParaRPr>
          </a:p>
          <a:p>
            <a:pPr eaLnBrk="1" hangingPunct="1"/>
            <a:r>
              <a:rPr lang="es-ES" sz="1600" b="1" dirty="0">
                <a:latin typeface="Montserrat" panose="00000500000000000000" pitchFamily="50" charset="0"/>
              </a:rPr>
              <a:t>Evidencial</a:t>
            </a:r>
          </a:p>
          <a:p>
            <a:pPr eaLnBrk="1" hangingPunct="1"/>
            <a:r>
              <a:rPr lang="es-ES" sz="1600" b="1" dirty="0">
                <a:latin typeface="Montserrat" panose="00000500000000000000" pitchFamily="50" charset="0"/>
              </a:rPr>
              <a:t>Testimonial</a:t>
            </a:r>
          </a:p>
          <a:p>
            <a:pPr eaLnBrk="1" hangingPunct="1"/>
            <a:r>
              <a:rPr lang="es-ES" sz="1600" b="1" dirty="0">
                <a:latin typeface="Montserrat" panose="00000500000000000000" pitchFamily="50" charset="0"/>
              </a:rPr>
              <a:t>Informativo</a:t>
            </a:r>
          </a:p>
          <a:p>
            <a:pPr eaLnBrk="1" hangingPunct="1"/>
            <a:r>
              <a:rPr lang="es-ES" sz="1600" b="1" dirty="0">
                <a:latin typeface="Montserrat" panose="00000500000000000000" pitchFamily="50" charset="0"/>
              </a:rPr>
              <a:t>Científico-Tecnológico</a:t>
            </a:r>
          </a:p>
          <a:p>
            <a:pPr eaLnBrk="1" hangingPunct="1"/>
            <a:r>
              <a:rPr lang="es-ES" sz="1600" b="1" dirty="0">
                <a:latin typeface="Montserrat" panose="00000500000000000000" pitchFamily="50" charset="0"/>
              </a:rPr>
              <a:t>Cultural</a:t>
            </a:r>
          </a:p>
          <a:p>
            <a:pPr eaLnBrk="1" hangingPunct="1"/>
            <a:endParaRPr lang="es-MX" sz="1600" b="1" dirty="0">
              <a:solidFill>
                <a:srgbClr val="984807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21 CuadroTexto">
            <a:extLst>
              <a:ext uri="{FF2B5EF4-FFF2-40B4-BE49-F238E27FC236}">
                <a16:creationId xmlns:a16="http://schemas.microsoft.com/office/drawing/2014/main" id="{D100B3B6-58BD-4793-902D-0A474AD86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1255" y="4298480"/>
            <a:ext cx="186120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500" b="1" dirty="0">
                <a:latin typeface="Montserrat" panose="00000500000000000000" pitchFamily="50" charset="0"/>
              </a:rPr>
              <a:t>Valores Primarios:</a:t>
            </a:r>
          </a:p>
          <a:p>
            <a:pPr eaLnBrk="1" hangingPunct="1"/>
            <a:endParaRPr lang="es-ES" sz="1500" b="1" dirty="0">
              <a:latin typeface="Montserrat" panose="00000500000000000000" pitchFamily="50" charset="0"/>
            </a:endParaRPr>
          </a:p>
          <a:p>
            <a:pPr eaLnBrk="1" hangingPunct="1"/>
            <a:r>
              <a:rPr lang="es-ES" sz="1500" b="1" dirty="0">
                <a:latin typeface="Montserrat" panose="00000500000000000000" pitchFamily="50" charset="0"/>
              </a:rPr>
              <a:t>Administrativo</a:t>
            </a:r>
          </a:p>
          <a:p>
            <a:pPr eaLnBrk="1" hangingPunct="1"/>
            <a:r>
              <a:rPr lang="es-ES" sz="1500" b="1" dirty="0">
                <a:latin typeface="Montserrat" panose="00000500000000000000" pitchFamily="50" charset="0"/>
              </a:rPr>
              <a:t>Fiscal</a:t>
            </a:r>
          </a:p>
          <a:p>
            <a:pPr eaLnBrk="1" hangingPunct="1"/>
            <a:r>
              <a:rPr lang="es-ES" sz="1500" b="1" dirty="0">
                <a:latin typeface="Montserrat" panose="00000500000000000000" pitchFamily="50" charset="0"/>
              </a:rPr>
              <a:t>Legal y Jurídico</a:t>
            </a:r>
            <a:endParaRPr lang="es-MX" sz="1500" b="1" dirty="0">
              <a:latin typeface="Montserrat" panose="00000500000000000000" pitchFamily="50" charset="0"/>
            </a:endParaRPr>
          </a:p>
        </p:txBody>
      </p:sp>
      <p:sp>
        <p:nvSpPr>
          <p:cNvPr id="6" name="6 Triángulo isósceles">
            <a:extLst>
              <a:ext uri="{FF2B5EF4-FFF2-40B4-BE49-F238E27FC236}">
                <a16:creationId xmlns:a16="http://schemas.microsoft.com/office/drawing/2014/main" id="{42287EC6-6D82-418F-A536-C1E4716444AD}"/>
              </a:ext>
            </a:extLst>
          </p:cNvPr>
          <p:cNvSpPr/>
          <p:nvPr/>
        </p:nvSpPr>
        <p:spPr>
          <a:xfrm>
            <a:off x="2597436" y="1365549"/>
            <a:ext cx="5890744" cy="485775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000000"/>
              </a:solidFill>
              <a:latin typeface="Montserrat" panose="00000500000000000000" pitchFamily="50" charset="0"/>
              <a:cs typeface="Arial" charset="0"/>
            </a:endParaRPr>
          </a:p>
        </p:txBody>
      </p:sp>
      <p:sp>
        <p:nvSpPr>
          <p:cNvPr id="7" name="29 CuadroTexto">
            <a:extLst>
              <a:ext uri="{FF2B5EF4-FFF2-40B4-BE49-F238E27FC236}">
                <a16:creationId xmlns:a16="http://schemas.microsoft.com/office/drawing/2014/main" id="{5EDBA753-EB89-4256-9D90-1B0E6BAEF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848" y="1837889"/>
            <a:ext cx="15922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0"/>
              </a:rPr>
              <a:t>Archivo Histórico</a:t>
            </a:r>
          </a:p>
          <a:p>
            <a:pPr algn="ctr" eaLnBrk="1" hangingPunct="1"/>
            <a:endParaRPr lang="es-ES" sz="1600" b="1" dirty="0">
              <a:latin typeface="Montserrat" panose="00000500000000000000" pitchFamily="50" charset="0"/>
            </a:endParaRPr>
          </a:p>
          <a:p>
            <a:pPr algn="ctr" eaLnBrk="1" hangingPunct="1"/>
            <a:r>
              <a:rPr lang="es-ES" sz="1600" b="1" dirty="0">
                <a:latin typeface="Montserrat" panose="00000500000000000000" pitchFamily="50" charset="0"/>
              </a:rPr>
              <a:t>Etapa Inactiva</a:t>
            </a:r>
            <a:endParaRPr lang="es-MX" sz="1600" b="1" dirty="0">
              <a:latin typeface="Montserrat" panose="00000500000000000000" pitchFamily="50" charset="0"/>
            </a:endParaRPr>
          </a:p>
        </p:txBody>
      </p:sp>
      <p:sp>
        <p:nvSpPr>
          <p:cNvPr id="9" name="30 CuadroTexto">
            <a:extLst>
              <a:ext uri="{FF2B5EF4-FFF2-40B4-BE49-F238E27FC236}">
                <a16:creationId xmlns:a16="http://schemas.microsoft.com/office/drawing/2014/main" id="{6C09CA6B-7DFC-4FEC-8658-A128057FD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236" y="3051730"/>
            <a:ext cx="27574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400" b="1" dirty="0">
                <a:latin typeface="Montserrat" panose="00000500000000000000" pitchFamily="50" charset="0"/>
              </a:rPr>
              <a:t>Guarda precaucionar en el Archivo General</a:t>
            </a:r>
            <a:endParaRPr lang="es-MX" sz="1400" b="1" dirty="0">
              <a:latin typeface="Montserrat" panose="00000500000000000000" pitchFamily="50" charset="0"/>
            </a:endParaRPr>
          </a:p>
        </p:txBody>
      </p:sp>
      <p:sp>
        <p:nvSpPr>
          <p:cNvPr id="10" name="32 CuadroTexto">
            <a:extLst>
              <a:ext uri="{FF2B5EF4-FFF2-40B4-BE49-F238E27FC236}">
                <a16:creationId xmlns:a16="http://schemas.microsoft.com/office/drawing/2014/main" id="{A821AE96-8C28-48C4-ABEB-D728835F4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284" y="3570938"/>
            <a:ext cx="27574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600" b="1" dirty="0">
                <a:solidFill>
                  <a:srgbClr val="984807"/>
                </a:solidFill>
                <a:latin typeface="Montserrat" panose="00000500000000000000" pitchFamily="50" charset="0"/>
              </a:rPr>
              <a:t>Archivo de Concentración</a:t>
            </a:r>
          </a:p>
          <a:p>
            <a:pPr algn="ctr" eaLnBrk="1" hangingPunct="1"/>
            <a:r>
              <a:rPr lang="es-ES" sz="1600" b="1" dirty="0">
                <a:solidFill>
                  <a:srgbClr val="002060"/>
                </a:solidFill>
                <a:latin typeface="Montserrat" panose="00000500000000000000" pitchFamily="50" charset="0"/>
              </a:rPr>
              <a:t>Etapa </a:t>
            </a:r>
            <a:r>
              <a:rPr lang="es-ES" sz="1600" b="1" dirty="0" err="1">
                <a:solidFill>
                  <a:srgbClr val="002060"/>
                </a:solidFill>
                <a:latin typeface="Montserrat" panose="00000500000000000000" pitchFamily="50" charset="0"/>
              </a:rPr>
              <a:t>Semi</a:t>
            </a:r>
            <a:r>
              <a:rPr lang="es-ES" sz="1600" b="1" dirty="0">
                <a:solidFill>
                  <a:srgbClr val="002060"/>
                </a:solidFill>
                <a:latin typeface="Montserrat" panose="00000500000000000000" pitchFamily="50" charset="0"/>
              </a:rPr>
              <a:t>-Activa de los Documentos</a:t>
            </a:r>
            <a:endParaRPr lang="es-MX" sz="1600" b="1" dirty="0">
              <a:solidFill>
                <a:srgbClr val="002060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14 CuadroTexto">
            <a:extLst>
              <a:ext uri="{FF2B5EF4-FFF2-40B4-BE49-F238E27FC236}">
                <a16:creationId xmlns:a16="http://schemas.microsoft.com/office/drawing/2014/main" id="{9582B280-FECD-4470-B067-FC6B0F25A0F7}"/>
              </a:ext>
            </a:extLst>
          </p:cNvPr>
          <p:cNvSpPr txBox="1"/>
          <p:nvPr/>
        </p:nvSpPr>
        <p:spPr>
          <a:xfrm>
            <a:off x="3722218" y="4458150"/>
            <a:ext cx="3693626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  <a:cs typeface="Aharoni" pitchFamily="2" charset="-79"/>
              </a:rPr>
              <a:t>Unidades Administrativas </a:t>
            </a:r>
            <a:endParaRPr lang="es-MX" sz="16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50" charset="0"/>
              <a:cs typeface="Aharoni" pitchFamily="2" charset="-79"/>
            </a:endParaRPr>
          </a:p>
        </p:txBody>
      </p:sp>
      <p:sp>
        <p:nvSpPr>
          <p:cNvPr id="13" name="33 CuadroTexto">
            <a:extLst>
              <a:ext uri="{FF2B5EF4-FFF2-40B4-BE49-F238E27FC236}">
                <a16:creationId xmlns:a16="http://schemas.microsoft.com/office/drawing/2014/main" id="{CDC5E414-FAD3-42C7-9CC0-5CC439B14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340" y="4947554"/>
            <a:ext cx="3044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600" b="1" dirty="0">
                <a:solidFill>
                  <a:srgbClr val="984807"/>
                </a:solidFill>
                <a:latin typeface="Montserrat" panose="00000500000000000000" pitchFamily="50" charset="0"/>
              </a:rPr>
              <a:t>Archivo de Trámite</a:t>
            </a:r>
          </a:p>
          <a:p>
            <a:pPr algn="ctr" eaLnBrk="1" hangingPunct="1"/>
            <a:r>
              <a:rPr lang="es-ES" sz="1600" b="1" dirty="0">
                <a:solidFill>
                  <a:srgbClr val="002060"/>
                </a:solidFill>
                <a:latin typeface="Montserrat" panose="00000500000000000000" pitchFamily="50" charset="0"/>
              </a:rPr>
              <a:t>Etapa Activa de los Documentos</a:t>
            </a:r>
            <a:endParaRPr lang="es-MX" sz="1600" b="1" dirty="0">
              <a:solidFill>
                <a:srgbClr val="002060"/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16 Abrir llave">
            <a:extLst>
              <a:ext uri="{FF2B5EF4-FFF2-40B4-BE49-F238E27FC236}">
                <a16:creationId xmlns:a16="http://schemas.microsoft.com/office/drawing/2014/main" id="{04F94167-DBDB-4131-B9D4-EACCD1BC1FFD}"/>
              </a:ext>
            </a:extLst>
          </p:cNvPr>
          <p:cNvSpPr/>
          <p:nvPr/>
        </p:nvSpPr>
        <p:spPr>
          <a:xfrm>
            <a:off x="8222397" y="4276833"/>
            <a:ext cx="324002" cy="1727783"/>
          </a:xfrm>
          <a:prstGeom prst="leftBrace">
            <a:avLst>
              <a:gd name="adj1" fmla="val 25022"/>
              <a:gd name="adj2" fmla="val 50000"/>
            </a:avLst>
          </a:prstGeom>
          <a:ln>
            <a:solidFill>
              <a:srgbClr val="C5750B"/>
            </a:solidFill>
            <a:headEnd type="none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tserrat" panose="00000500000000000000" pitchFamily="50" charset="0"/>
              <a:cs typeface="Arial" charset="0"/>
            </a:endParaRPr>
          </a:p>
        </p:txBody>
      </p:sp>
      <p:sp>
        <p:nvSpPr>
          <p:cNvPr id="16" name="15 Abrir llave">
            <a:extLst>
              <a:ext uri="{FF2B5EF4-FFF2-40B4-BE49-F238E27FC236}">
                <a16:creationId xmlns:a16="http://schemas.microsoft.com/office/drawing/2014/main" id="{E5A2AD12-92BC-4781-9678-359951992FFC}"/>
              </a:ext>
            </a:extLst>
          </p:cNvPr>
          <p:cNvSpPr/>
          <p:nvPr/>
        </p:nvSpPr>
        <p:spPr>
          <a:xfrm>
            <a:off x="7366006" y="1731208"/>
            <a:ext cx="417634" cy="2096520"/>
          </a:xfrm>
          <a:prstGeom prst="leftBrace">
            <a:avLst/>
          </a:prstGeom>
          <a:ln>
            <a:solidFill>
              <a:srgbClr val="C5750B"/>
            </a:solidFill>
            <a:headEnd type="none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tserrat" panose="00000500000000000000" pitchFamily="50" charset="0"/>
              <a:cs typeface="Arial" charset="0"/>
            </a:endParaRPr>
          </a:p>
        </p:txBody>
      </p:sp>
      <p:sp>
        <p:nvSpPr>
          <p:cNvPr id="17" name="27 CuadroTexto">
            <a:extLst>
              <a:ext uri="{FF2B5EF4-FFF2-40B4-BE49-F238E27FC236}">
                <a16:creationId xmlns:a16="http://schemas.microsoft.com/office/drawing/2014/main" id="{106BD96E-D1AE-4E46-B013-F251EC929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907" y="1450895"/>
            <a:ext cx="24939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600" b="1" dirty="0">
                <a:latin typeface="Montserrat" panose="00000500000000000000" pitchFamily="50" charset="0"/>
              </a:rPr>
              <a:t>Tra</a:t>
            </a:r>
            <a:r>
              <a:rPr lang="es-ES" sz="1400" b="1" dirty="0">
                <a:latin typeface="Montserrat" panose="00000500000000000000" pitchFamily="50" charset="0"/>
              </a:rPr>
              <a:t>nsferencia Secundaria</a:t>
            </a:r>
            <a:endParaRPr lang="es-MX" sz="1400" b="1" dirty="0">
              <a:latin typeface="Montserrat" panose="00000500000000000000" pitchFamily="50" charset="0"/>
            </a:endParaRPr>
          </a:p>
        </p:txBody>
      </p:sp>
      <p:sp>
        <p:nvSpPr>
          <p:cNvPr id="18" name="27 CuadroTexto">
            <a:extLst>
              <a:ext uri="{FF2B5EF4-FFF2-40B4-BE49-F238E27FC236}">
                <a16:creationId xmlns:a16="http://schemas.microsoft.com/office/drawing/2014/main" id="{43870EAE-E9D4-443E-915D-C358FBE69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398" y="2048359"/>
            <a:ext cx="19199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600" b="1" dirty="0">
                <a:latin typeface="Montserrat" panose="00000500000000000000" pitchFamily="50" charset="0"/>
              </a:rPr>
              <a:t>Baja Documental</a:t>
            </a:r>
            <a:endParaRPr lang="es-MX" sz="1600" b="1" dirty="0">
              <a:latin typeface="Montserrat" panose="00000500000000000000" pitchFamily="50" charset="0"/>
            </a:endParaRPr>
          </a:p>
        </p:txBody>
      </p:sp>
      <p:sp>
        <p:nvSpPr>
          <p:cNvPr id="19" name="26 CuadroTexto">
            <a:extLst>
              <a:ext uri="{FF2B5EF4-FFF2-40B4-BE49-F238E27FC236}">
                <a16:creationId xmlns:a16="http://schemas.microsoft.com/office/drawing/2014/main" id="{706E7816-706B-4863-9D72-F613C9E9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617" y="2706579"/>
            <a:ext cx="24939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1600" b="1" dirty="0">
                <a:latin typeface="Montserrat" panose="00000500000000000000" pitchFamily="50" charset="0"/>
              </a:rPr>
              <a:t>Valoración Documental</a:t>
            </a:r>
            <a:endParaRPr lang="es-MX" sz="1600" b="1" dirty="0">
              <a:latin typeface="Montserrat" panose="00000500000000000000" pitchFamily="50" charset="0"/>
            </a:endParaRPr>
          </a:p>
        </p:txBody>
      </p:sp>
      <p:cxnSp>
        <p:nvCxnSpPr>
          <p:cNvPr id="20" name="19 Conector recto de flecha">
            <a:extLst>
              <a:ext uri="{FF2B5EF4-FFF2-40B4-BE49-F238E27FC236}">
                <a16:creationId xmlns:a16="http://schemas.microsoft.com/office/drawing/2014/main" id="{D5BB8BD2-4F32-4E34-BF1C-E0E8686F548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45235" y="2944078"/>
            <a:ext cx="640862" cy="1231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3" name="28 CuadroTexto">
            <a:extLst>
              <a:ext uri="{FF2B5EF4-FFF2-40B4-BE49-F238E27FC236}">
                <a16:creationId xmlns:a16="http://schemas.microsoft.com/office/drawing/2014/main" id="{C5725CAB-192F-4883-BA05-078F76F6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045" y="4190201"/>
            <a:ext cx="19516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600" b="1" dirty="0">
                <a:latin typeface="Montserrat" panose="00000500000000000000" pitchFamily="50" charset="0"/>
              </a:rPr>
              <a:t>Transferencia Primaria Documental</a:t>
            </a:r>
            <a:endParaRPr lang="es-MX" sz="1600" b="1" dirty="0">
              <a:latin typeface="Montserrat" panose="00000500000000000000" pitchFamily="50" charset="0"/>
            </a:endParaRPr>
          </a:p>
        </p:txBody>
      </p:sp>
      <p:cxnSp>
        <p:nvCxnSpPr>
          <p:cNvPr id="24" name="27 Conector curvado">
            <a:extLst>
              <a:ext uri="{FF2B5EF4-FFF2-40B4-BE49-F238E27FC236}">
                <a16:creationId xmlns:a16="http://schemas.microsoft.com/office/drawing/2014/main" id="{C2B53D45-97C0-4D6D-B446-6DFC9E691154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09336" y="2384468"/>
            <a:ext cx="1151441" cy="971217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12 Conector curvado">
            <a:extLst>
              <a:ext uri="{FF2B5EF4-FFF2-40B4-BE49-F238E27FC236}">
                <a16:creationId xmlns:a16="http://schemas.microsoft.com/office/drawing/2014/main" id="{694F80CC-8D8C-4C3E-910C-ED2B14484CEB}"/>
              </a:ext>
            </a:extLst>
          </p:cNvPr>
          <p:cNvCxnSpPr>
            <a:cxnSpLocks/>
          </p:cNvCxnSpPr>
          <p:nvPr/>
        </p:nvCxnSpPr>
        <p:spPr>
          <a:xfrm flipV="1">
            <a:off x="4381539" y="2307019"/>
            <a:ext cx="694970" cy="563057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56 Conector curvado">
            <a:extLst>
              <a:ext uri="{FF2B5EF4-FFF2-40B4-BE49-F238E27FC236}">
                <a16:creationId xmlns:a16="http://schemas.microsoft.com/office/drawing/2014/main" id="{254523EA-AFB4-4DDF-9DDC-735B2B2632E8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89700" y="4518466"/>
            <a:ext cx="1392531" cy="260653"/>
          </a:xfrm>
          <a:prstGeom prst="curvedConnector4">
            <a:avLst>
              <a:gd name="adj1" fmla="val 8587"/>
              <a:gd name="adj2" fmla="val 515985"/>
            </a:avLst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F9E6EF9-BBB2-C94F-21FA-C5C65512B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06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6287" y="1340768"/>
            <a:ext cx="9776000" cy="720080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Montserrat" panose="00000500000000000000" pitchFamily="50" charset="0"/>
              </a:rPr>
              <a:t>CLASIFICACIÓN ARCHIVÍSTICA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9A61CEA-78E5-433D-8132-3CB8B2BDE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287" y="2130377"/>
            <a:ext cx="10219426" cy="45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latin typeface="Montserrat" panose="00000500000000000000" pitchFamily="50" charset="0"/>
              </a:rPr>
              <a:t>La clasificación de expedientes permite acceder, recuperar e identificar la información requerida con mayor facilidad. </a:t>
            </a:r>
          </a:p>
          <a:p>
            <a:pPr marL="0" indent="0">
              <a:buNone/>
            </a:pPr>
            <a:r>
              <a:rPr lang="es-MX" sz="2400" dirty="0">
                <a:latin typeface="Montserrat" panose="00000500000000000000" pitchFamily="50" charset="0"/>
              </a:rPr>
              <a:t>Se puede clasificar de varias maneras:</a:t>
            </a:r>
          </a:p>
          <a:p>
            <a:pPr marL="0" indent="0">
              <a:buNone/>
            </a:pPr>
            <a:endParaRPr lang="es-MX" sz="2400" dirty="0">
              <a:latin typeface="Montserrat" panose="00000500000000000000" pitchFamily="50" charset="0"/>
            </a:endParaRPr>
          </a:p>
          <a:p>
            <a:r>
              <a:rPr lang="es-MX" sz="2400" b="1" dirty="0">
                <a:latin typeface="Montserrat" panose="00000500000000000000" pitchFamily="50" charset="0"/>
              </a:rPr>
              <a:t>ALFANUMÉRICA: S</a:t>
            </a:r>
            <a:r>
              <a:rPr lang="es-MX" sz="2400" dirty="0">
                <a:latin typeface="Montserrat" panose="00000500000000000000" pitchFamily="50" charset="0"/>
              </a:rPr>
              <a:t>istema de codificación utilizado es alfanumérico, compuesto por letras y números. </a:t>
            </a:r>
          </a:p>
          <a:p>
            <a:pPr marL="0" indent="0">
              <a:buNone/>
            </a:pPr>
            <a:endParaRPr lang="es-MX" sz="2400" dirty="0">
              <a:latin typeface="Montserrat" panose="00000500000000000000" pitchFamily="50" charset="0"/>
            </a:endParaRPr>
          </a:p>
          <a:p>
            <a:r>
              <a:rPr lang="es-MX" sz="2400" b="1" dirty="0">
                <a:latin typeface="Montserrat" panose="00000500000000000000" pitchFamily="50" charset="0"/>
              </a:rPr>
              <a:t>CRONOLÓGICA: </a:t>
            </a:r>
            <a:r>
              <a:rPr lang="es-MX" sz="2400" dirty="0">
                <a:latin typeface="Montserrat" panose="00000500000000000000" pitchFamily="50" charset="0"/>
              </a:rPr>
              <a:t>Sistema de clasificación utilizando la fechas: Año-Mes-Dia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29DC92-C9E5-26C4-DA4E-F1EB54DF2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238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ECDFDAA9-34C2-49E6-9D24-80A6BF0B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19431"/>
            <a:ext cx="7202760" cy="499915"/>
          </a:xfrm>
        </p:spPr>
        <p:txBody>
          <a:bodyPr>
            <a:normAutofit/>
          </a:bodyPr>
          <a:lstStyle/>
          <a:p>
            <a:pPr marL="68580"/>
            <a:r>
              <a:rPr lang="es-MX" sz="2800" b="1" dirty="0">
                <a:latin typeface="Montserrat ExtraBold" panose="00000900000000000000" pitchFamily="50" charset="0"/>
              </a:rPr>
              <a:t>CODIFICACIÓN DE EXPEDIENTES</a:t>
            </a:r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AF0133C3-7E55-48A4-9417-0E7458C92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663595"/>
              </p:ext>
            </p:extLst>
          </p:nvPr>
        </p:nvGraphicFramePr>
        <p:xfrm>
          <a:off x="2063552" y="1700808"/>
          <a:ext cx="7704856" cy="4181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966">
                  <a:extLst>
                    <a:ext uri="{9D8B030D-6E8A-4147-A177-3AD203B41FA5}">
                      <a16:colId xmlns:a16="http://schemas.microsoft.com/office/drawing/2014/main" val="1373857108"/>
                    </a:ext>
                  </a:extLst>
                </a:gridCol>
                <a:gridCol w="4749198">
                  <a:extLst>
                    <a:ext uri="{9D8B030D-6E8A-4147-A177-3AD203B41FA5}">
                      <a16:colId xmlns:a16="http://schemas.microsoft.com/office/drawing/2014/main" val="3341038709"/>
                    </a:ext>
                  </a:extLst>
                </a:gridCol>
                <a:gridCol w="1292692">
                  <a:extLst>
                    <a:ext uri="{9D8B030D-6E8A-4147-A177-3AD203B41FA5}">
                      <a16:colId xmlns:a16="http://schemas.microsoft.com/office/drawing/2014/main" val="2470983651"/>
                    </a:ext>
                  </a:extLst>
                </a:gridCol>
              </a:tblGrid>
              <a:tr h="440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Fondo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Nombre del Fondo al que pertenece el expediente: Secretaría de Cultura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SCU</a:t>
                      </a:r>
                      <a:r>
                        <a:rPr lang="en-US" sz="1200" b="1" dirty="0">
                          <a:effectLst/>
                          <a:latin typeface="Montserrat" panose="00000500000000000000" pitchFamily="50" charset="0"/>
                        </a:rPr>
                        <a:t>L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0886281"/>
                  </a:ext>
                </a:extLst>
              </a:tr>
              <a:tr h="220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pitchFamily="50" charset="0"/>
                        </a:rPr>
                        <a:t>Guion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Separación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5180838"/>
                  </a:ext>
                </a:extLst>
              </a:tr>
              <a:tr h="440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pitchFamily="50" charset="0"/>
                        </a:rPr>
                        <a:t>No. de  Área Generadora*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Número de Área Generadora Correspondiente: Despacho de la secretaria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Montserrat" panose="00000500000000000000" pitchFamily="50" charset="0"/>
                        </a:rPr>
                        <a:t>1*</a:t>
                      </a:r>
                      <a:endParaRPr lang="es-MX" sz="1100" b="1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6076000"/>
                  </a:ext>
                </a:extLst>
              </a:tr>
              <a:tr h="660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pitchFamily="50" charset="0"/>
                        </a:rPr>
                        <a:t>Sección Común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Número de Sección Correspondiente C para comunes, S para sustantivas: 8C  Tecnologías y Servicios de  la Información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8C.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8885218"/>
                  </a:ext>
                </a:extLst>
              </a:tr>
              <a:tr h="440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pitchFamily="50" charset="0"/>
                        </a:rPr>
                        <a:t>Serie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Montserrat" panose="00000500000000000000" pitchFamily="50" charset="0"/>
                        </a:rPr>
                        <a:t>Número de Serie Correspondiente: Administración y servicios de correspondencia</a:t>
                      </a:r>
                      <a:endParaRPr lang="es-MX" sz="1100" b="1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8C.17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1738844"/>
                  </a:ext>
                </a:extLst>
              </a:tr>
              <a:tr h="220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pitchFamily="50" charset="0"/>
                        </a:rPr>
                        <a:t>Diagonal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Montserrat" panose="00000500000000000000" pitchFamily="50" charset="0"/>
                        </a:rPr>
                        <a:t>Separación</a:t>
                      </a:r>
                      <a:endParaRPr lang="es-MX" sz="1100" b="1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/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9962258"/>
                  </a:ext>
                </a:extLst>
              </a:tr>
              <a:tr h="440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pitchFamily="50" charset="0"/>
                        </a:rPr>
                        <a:t>Número de Expediente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Ordenación que se le da a los expedientes según sea el caso: Primer expediente de la clave 8C.17/1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1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2610449"/>
                  </a:ext>
                </a:extLst>
              </a:tr>
              <a:tr h="660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pitchFamily="50" charset="0"/>
                        </a:rPr>
                        <a:t>Legajo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Numero de legajo indicado con número romano: Primer legajo del expediente (en caso de ser necesario)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I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0247044"/>
                  </a:ext>
                </a:extLst>
              </a:tr>
              <a:tr h="220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pitchFamily="50" charset="0"/>
                        </a:rPr>
                        <a:t>Guion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Montserrat" panose="00000500000000000000" pitchFamily="50" charset="0"/>
                        </a:rPr>
                        <a:t>Separación</a:t>
                      </a:r>
                      <a:endParaRPr lang="es-MX" sz="1100" b="1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7119253"/>
                  </a:ext>
                </a:extLst>
              </a:tr>
              <a:tr h="440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pitchFamily="50" charset="0"/>
                        </a:rPr>
                        <a:t>Año de Apertura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Año del primer documento de expediente, indicarlo con cuatro dígitos : 2018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Montserrat" panose="00000500000000000000" pitchFamily="50" charset="0"/>
                        </a:rPr>
                        <a:t>2018</a:t>
                      </a:r>
                      <a:endParaRPr lang="es-MX" sz="11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928821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115B41ED-776A-C5A8-E266-80E943E08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81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8F8578D-5515-468C-9596-D5DF9ABBE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70500">
            <a:off x="4610409" y="1226397"/>
            <a:ext cx="2324955" cy="15627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11AEECC-B0CA-4CD3-AE49-71F1DEF79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749">
            <a:off x="3411377" y="1823752"/>
            <a:ext cx="2125588" cy="142871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F6EAC02-969F-4344-A8BA-842E54B1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98961">
            <a:off x="7523165" y="2298670"/>
            <a:ext cx="2617926" cy="839420"/>
          </a:xfrm>
        </p:spPr>
        <p:txBody>
          <a:bodyPr>
            <a:noAutofit/>
          </a:bodyPr>
          <a:lstStyle/>
          <a:p>
            <a:r>
              <a:rPr lang="es-MX" sz="1600" b="1" dirty="0">
                <a:latin typeface="Montserrat ExtraBold" panose="00000900000000000000" pitchFamily="50" charset="0"/>
              </a:rPr>
              <a:t>CODIFICACIÓN DE SERIE COMÚN	</a:t>
            </a:r>
            <a:br>
              <a:rPr lang="es-MX" sz="1600" b="1" dirty="0">
                <a:latin typeface="Montserrat ExtraBold" panose="00000900000000000000" pitchFamily="50" charset="0"/>
              </a:rPr>
            </a:br>
            <a:r>
              <a:rPr lang="es-MX" sz="1600" b="1" dirty="0">
                <a:highlight>
                  <a:srgbClr val="FFFF00"/>
                </a:highlight>
                <a:latin typeface="Montserrat ExtraBold" panose="00000900000000000000" pitchFamily="50" charset="0"/>
              </a:rPr>
              <a:t>SCUL-1*</a:t>
            </a:r>
            <a:r>
              <a:rPr lang="es-MX" sz="1600" b="1" dirty="0">
                <a:highlight>
                  <a:srgbClr val="C0C0C0"/>
                </a:highlight>
                <a:latin typeface="Montserrat ExtraBold" panose="00000900000000000000" pitchFamily="50" charset="0"/>
              </a:rPr>
              <a:t>1C.16/1-2018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DF6ABE73-0F62-4886-9ADC-F1572D1759D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393892">
            <a:off x="7639552" y="3639538"/>
            <a:ext cx="2318637" cy="684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600" b="1" dirty="0">
                <a:latin typeface="Montserrat ExtraBold" panose="00000900000000000000" pitchFamily="50" charset="0"/>
              </a:rPr>
              <a:t>CODIFICACIÓN DE SERIE SUSTANTIVA</a:t>
            </a:r>
            <a:br>
              <a:rPr lang="es-MX" sz="1600" b="1" dirty="0">
                <a:latin typeface="Montserrat ExtraBold" panose="00000900000000000000" pitchFamily="50" charset="0"/>
              </a:rPr>
            </a:br>
            <a:r>
              <a:rPr lang="es-MX" sz="1600" b="1" dirty="0">
                <a:highlight>
                  <a:srgbClr val="FFFF00"/>
                </a:highlight>
                <a:latin typeface="Montserrat ExtraBold" panose="00000900000000000000" pitchFamily="50" charset="0"/>
              </a:rPr>
              <a:t>SCUL-1*</a:t>
            </a:r>
            <a:r>
              <a:rPr lang="es-MX" sz="1600" b="1" dirty="0">
                <a:highlight>
                  <a:srgbClr val="C0C0C0"/>
                </a:highlight>
                <a:latin typeface="Montserrat ExtraBold" panose="00000900000000000000" pitchFamily="50" charset="0"/>
              </a:rPr>
              <a:t>1S.1/1-2019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198B06-2143-4DFD-B69E-1185539B4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2322">
            <a:off x="2283536" y="2661757"/>
            <a:ext cx="1987810" cy="1336111"/>
          </a:xfrm>
          <a:prstGeom prst="rect">
            <a:avLst/>
          </a:prstGeom>
        </p:spPr>
      </p:pic>
      <p:sp>
        <p:nvSpPr>
          <p:cNvPr id="22" name="Abrir llave 21">
            <a:extLst>
              <a:ext uri="{FF2B5EF4-FFF2-40B4-BE49-F238E27FC236}">
                <a16:creationId xmlns:a16="http://schemas.microsoft.com/office/drawing/2014/main" id="{0152B532-71F2-4C75-8D20-E28BB7124707}"/>
              </a:ext>
            </a:extLst>
          </p:cNvPr>
          <p:cNvSpPr/>
          <p:nvPr/>
        </p:nvSpPr>
        <p:spPr>
          <a:xfrm flipV="1">
            <a:off x="7165562" y="2121138"/>
            <a:ext cx="405382" cy="2557935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85BF9797-AA88-4711-BD1C-2CDF85C3D773}"/>
              </a:ext>
            </a:extLst>
          </p:cNvPr>
          <p:cNvPicPr/>
          <p:nvPr/>
        </p:nvPicPr>
        <p:blipFill rotWithShape="1">
          <a:blip r:embed="rId3"/>
          <a:srcRect l="75696" t="25347" r="6653" b="48099"/>
          <a:stretch/>
        </p:blipFill>
        <p:spPr bwMode="auto">
          <a:xfrm>
            <a:off x="4353423" y="3429000"/>
            <a:ext cx="2514209" cy="1992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9A6A683-4E44-DB68-83BF-A85034239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60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2BC5A-D96D-4A63-9931-AAA1795E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523868"/>
            <a:ext cx="1927126" cy="656751"/>
          </a:xfrm>
        </p:spPr>
        <p:txBody>
          <a:bodyPr>
            <a:normAutofit/>
          </a:bodyPr>
          <a:lstStyle/>
          <a:p>
            <a:r>
              <a:rPr lang="es-MX" sz="2000" b="1" dirty="0">
                <a:latin typeface="Montserrat ExtraBold" panose="00000900000000000000" pitchFamily="50" charset="0"/>
              </a:rPr>
              <a:t>ETIQUETAS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55B242-FD2F-4617-99C8-B89FBC43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53331"/>
            <a:ext cx="7886700" cy="4351338"/>
          </a:xfrm>
        </p:spPr>
        <p:txBody>
          <a:bodyPr/>
          <a:lstStyle/>
          <a:p>
            <a:pPr algn="ctr"/>
            <a:r>
              <a:rPr lang="es-MX" sz="2400" b="1" dirty="0">
                <a:solidFill>
                  <a:srgbClr val="FFFFFF"/>
                </a:solidFill>
                <a:latin typeface="Montserrat ExtraBold" panose="00000900000000000000" pitchFamily="50" charset="0"/>
                <a:ea typeface="Times New Roman" panose="02020603050405020304" pitchFamily="18" charset="0"/>
                <a:cs typeface="Optima"/>
              </a:rPr>
              <a:t>SCUL-1*8C.17/1I-2018 </a:t>
            </a:r>
            <a:endParaRPr lang="es-MX" sz="2000" b="1" dirty="0">
              <a:solidFill>
                <a:srgbClr val="FFFFFF"/>
              </a:solidFill>
              <a:latin typeface="Montserrat ExtraBold" panose="00000900000000000000" pitchFamily="50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s-MX" sz="1800" b="1" dirty="0">
                <a:highlight>
                  <a:srgbClr val="FFFF00"/>
                </a:highlight>
                <a:latin typeface="Montserrat ExtraBold" panose="00000900000000000000" pitchFamily="50" charset="0"/>
              </a:rPr>
              <a:t>SCUL-1</a:t>
            </a:r>
            <a:r>
              <a:rPr lang="es-MX" sz="1800" b="1" dirty="0">
                <a:latin typeface="Montserrat ExtraBold" panose="00000900000000000000" pitchFamily="50" charset="0"/>
              </a:rPr>
              <a:t>*8C.17/1-2018 </a:t>
            </a:r>
            <a:r>
              <a:rPr lang="es-MX" sz="1800" dirty="0">
                <a:latin typeface="Montserrat ExtraBold" panose="00000900000000000000" pitchFamily="50" charset="0"/>
              </a:rPr>
              <a:t>Codificación de Sección Común</a:t>
            </a:r>
          </a:p>
          <a:p>
            <a:r>
              <a:rPr lang="es-MX" sz="1800" b="1" dirty="0">
                <a:highlight>
                  <a:srgbClr val="FFFF00"/>
                </a:highlight>
                <a:latin typeface="Montserrat ExtraBold" panose="00000900000000000000" pitchFamily="50" charset="0"/>
              </a:rPr>
              <a:t>SCUL-1</a:t>
            </a:r>
            <a:r>
              <a:rPr lang="es-MX" sz="1800" b="1" dirty="0">
                <a:latin typeface="Montserrat ExtraBold" panose="00000900000000000000" pitchFamily="50" charset="0"/>
              </a:rPr>
              <a:t>*1S.1/1- 2018 </a:t>
            </a:r>
            <a:r>
              <a:rPr lang="es-MX" sz="1800" dirty="0">
                <a:latin typeface="Montserrat ExtraBold" panose="00000900000000000000" pitchFamily="50" charset="0"/>
              </a:rPr>
              <a:t>Codificación de Sección Sustantiva</a:t>
            </a:r>
            <a:endParaRPr lang="es-MX" sz="1800" b="1" dirty="0">
              <a:latin typeface="Montserrat ExtraBold" panose="00000900000000000000" pitchFamily="50" charset="0"/>
            </a:endParaRPr>
          </a:p>
          <a:p>
            <a:pPr marL="0" indent="0">
              <a:buNone/>
            </a:pPr>
            <a:r>
              <a:rPr lang="es-MX" sz="1400" b="1" dirty="0">
                <a:latin typeface="Montserrat ExtraBold" panose="00000900000000000000" pitchFamily="50" charset="0"/>
              </a:rPr>
              <a:t>                 CARPETAS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34743F-21E7-4BBD-B3B5-2DED0D844325}"/>
              </a:ext>
            </a:extLst>
          </p:cNvPr>
          <p:cNvPicPr/>
          <p:nvPr/>
        </p:nvPicPr>
        <p:blipFill rotWithShape="1">
          <a:blip r:embed="rId2"/>
          <a:srcRect l="38017" t="16294" r="32961" b="9474"/>
          <a:stretch/>
        </p:blipFill>
        <p:spPr bwMode="auto">
          <a:xfrm>
            <a:off x="2291068" y="2708920"/>
            <a:ext cx="2447925" cy="2762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F0A0A8-5D22-45D2-9C3F-E22DC7B16DCF}"/>
              </a:ext>
            </a:extLst>
          </p:cNvPr>
          <p:cNvPicPr/>
          <p:nvPr/>
        </p:nvPicPr>
        <p:blipFill rotWithShape="1">
          <a:blip r:embed="rId3"/>
          <a:srcRect l="17481" t="30573" r="17176" b="59307"/>
          <a:stretch/>
        </p:blipFill>
        <p:spPr bwMode="auto">
          <a:xfrm rot="19564641">
            <a:off x="5516133" y="3987195"/>
            <a:ext cx="4762500" cy="594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35C7A19-450A-494B-1E2F-15D69954B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32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009E0-494E-4B4A-8036-A1D9A8BD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28" y="1196752"/>
            <a:ext cx="8551184" cy="811933"/>
          </a:xfrm>
        </p:spPr>
        <p:txBody>
          <a:bodyPr>
            <a:normAutofit fontScale="90000"/>
          </a:bodyPr>
          <a:lstStyle/>
          <a:p>
            <a:r>
              <a:rPr lang="de-DE" sz="2700" b="1" dirty="0">
                <a:latin typeface="Montserrat ExtraBold" panose="00000900000000000000" pitchFamily="50" charset="0"/>
              </a:rPr>
              <a:t>NÚMERO DE ÁREAS GENERADORAS 2017-2018</a:t>
            </a:r>
            <a:br>
              <a:rPr lang="es-MX" b="1" dirty="0">
                <a:latin typeface="Montserrat ExtraBold" panose="00000900000000000000" pitchFamily="50" charset="0"/>
              </a:rPr>
            </a:br>
            <a:endParaRPr lang="es-MX" dirty="0">
              <a:latin typeface="Montserrat ExtraBold" panose="00000900000000000000" pitchFamily="50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9604F80-F823-4053-9C7C-240C55845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401127"/>
              </p:ext>
            </p:extLst>
          </p:nvPr>
        </p:nvGraphicFramePr>
        <p:xfrm>
          <a:off x="2063552" y="1844824"/>
          <a:ext cx="7920879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129">
                  <a:extLst>
                    <a:ext uri="{9D8B030D-6E8A-4147-A177-3AD203B41FA5}">
                      <a16:colId xmlns:a16="http://schemas.microsoft.com/office/drawing/2014/main" val="2363743824"/>
                    </a:ext>
                  </a:extLst>
                </a:gridCol>
                <a:gridCol w="7090750">
                  <a:extLst>
                    <a:ext uri="{9D8B030D-6E8A-4147-A177-3AD203B41FA5}">
                      <a16:colId xmlns:a16="http://schemas.microsoft.com/office/drawing/2014/main" val="884510465"/>
                    </a:ext>
                  </a:extLst>
                </a:gridCol>
              </a:tblGrid>
              <a:tr h="44039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Montserrat" panose="00000500000000000000" pitchFamily="50" charset="0"/>
                        </a:rPr>
                        <a:t>FONDO:</a:t>
                      </a:r>
                      <a:endParaRPr lang="es-MX" sz="1400" dirty="0">
                        <a:effectLst/>
                        <a:latin typeface="Montserrat" panose="00000500000000000000" pitchFamily="50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Montserrat" panose="00000500000000000000" pitchFamily="50" charset="0"/>
                        </a:rPr>
                        <a:t>SECRETARÍA DE CULTURA DEL ESTADO DE HIDALGO</a:t>
                      </a:r>
                      <a:endParaRPr lang="es-MX" sz="14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311437"/>
                  </a:ext>
                </a:extLst>
              </a:tr>
              <a:tr h="320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Montserrat" panose="00000500000000000000" pitchFamily="50" charset="0"/>
                        </a:rPr>
                        <a:t>1*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Montserrat" panose="00000500000000000000" pitchFamily="50" charset="0"/>
                        </a:rPr>
                        <a:t>Secretaría de Cultura (Despacho)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7313267"/>
                  </a:ext>
                </a:extLst>
              </a:tr>
              <a:tr h="368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Montserrat" panose="00000500000000000000" pitchFamily="50" charset="0"/>
                        </a:rPr>
                        <a:t>2*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Montserrat" panose="00000500000000000000" pitchFamily="50" charset="0"/>
                        </a:rPr>
                        <a:t>Dirección General de Diversidad Cultural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0424889"/>
                  </a:ext>
                </a:extLst>
              </a:tr>
              <a:tr h="349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Montserrat" panose="00000500000000000000" pitchFamily="50" charset="0"/>
                        </a:rPr>
                        <a:t>3*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Montserrat" panose="00000500000000000000" pitchFamily="50" charset="0"/>
                        </a:rPr>
                        <a:t>Subsecretaría de Innovación y Empredimiento Cultural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595336"/>
                  </a:ext>
                </a:extLst>
              </a:tr>
              <a:tr h="350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Montserrat" panose="00000500000000000000" pitchFamily="50" charset="0"/>
                        </a:rPr>
                        <a:t>4*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Montserrat" panose="00000500000000000000" pitchFamily="50" charset="0"/>
                        </a:rPr>
                        <a:t>Subsecretaría de Patrimonio y Fomento Cultural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3238885"/>
                  </a:ext>
                </a:extLst>
              </a:tr>
              <a:tr h="559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Montserrat" panose="00000500000000000000" pitchFamily="50" charset="0"/>
                        </a:rPr>
                        <a:t>5*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Montserrat" panose="00000500000000000000" pitchFamily="50" charset="0"/>
                        </a:rPr>
                        <a:t>Dirección General de Innovación y Emprendimiento Cultural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573505"/>
                  </a:ext>
                </a:extLst>
              </a:tr>
              <a:tr h="387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Montserrat" panose="00000500000000000000" pitchFamily="50" charset="0"/>
                        </a:rPr>
                        <a:t>6*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Montserrat" panose="00000500000000000000" pitchFamily="50" charset="0"/>
                        </a:rPr>
                        <a:t>Dirección General de Bibliotecas y Fomento Editorial 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8867249"/>
                  </a:ext>
                </a:extLst>
              </a:tr>
              <a:tr h="566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Montserrat" panose="00000500000000000000" pitchFamily="50" charset="0"/>
                        </a:rPr>
                        <a:t>7*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Montserrat" panose="00000500000000000000" pitchFamily="50" charset="0"/>
                        </a:rPr>
                        <a:t>Dirección General de Vinculación, Programación y Difusión Cultural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7828243"/>
                  </a:ext>
                </a:extLst>
              </a:tr>
              <a:tr h="355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Montserrat" panose="00000500000000000000" pitchFamily="50" charset="0"/>
                        </a:rPr>
                        <a:t>8*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Montserrat" panose="00000500000000000000" pitchFamily="50" charset="0"/>
                        </a:rPr>
                        <a:t>Dirección General de Arte Popular e Indígena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2851524"/>
                  </a:ext>
                </a:extLst>
              </a:tr>
              <a:tr h="338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Montserrat" panose="00000500000000000000" pitchFamily="50" charset="0"/>
                        </a:rPr>
                        <a:t>9*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Montserrat" panose="00000500000000000000" pitchFamily="50" charset="0"/>
                        </a:rPr>
                        <a:t>Centro de Investigaciones Históricas y Culturales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8523"/>
                  </a:ext>
                </a:extLst>
              </a:tr>
              <a:tr h="355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Montserrat" panose="00000500000000000000" pitchFamily="50" charset="0"/>
                        </a:rPr>
                        <a:t>10*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Montserrat" panose="00000500000000000000" pitchFamily="50" charset="0"/>
                        </a:rPr>
                        <a:t>Dirección General de Patrimonio Cultural</a:t>
                      </a:r>
                      <a:endParaRPr lang="es-MX" sz="1800" b="1" dirty="0">
                        <a:solidFill>
                          <a:srgbClr val="FFFFFF"/>
                        </a:solidFill>
                        <a:effectLst/>
                        <a:latin typeface="Montserrat" panose="00000500000000000000" pitchFamily="50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04614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2CFF117C-71F9-47CE-9E30-82EDE780A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6B71F9-ECAB-8E5F-2177-AE7567843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12" y="295116"/>
            <a:ext cx="2825115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1473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2351</TotalTime>
  <Words>720</Words>
  <Application>Microsoft Office PowerPoint</Application>
  <PresentationFormat>Panorámica</PresentationFormat>
  <Paragraphs>144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Montserrat Black</vt:lpstr>
      <vt:lpstr>Montserrat ExtraBold</vt:lpstr>
      <vt:lpstr>Montserrat Medium</vt:lpstr>
      <vt:lpstr>Tema de Office</vt:lpstr>
      <vt:lpstr>Presentación de PowerPoint</vt:lpstr>
      <vt:lpstr>FUNDAMENTO LEGAL</vt:lpstr>
      <vt:lpstr>ÁREAS DE ARCHIVO DE TRÁMITE</vt:lpstr>
      <vt:lpstr>Ciclo vital de los documentos </vt:lpstr>
      <vt:lpstr>CLASIFICACIÓN ARCHIVÍSTICA</vt:lpstr>
      <vt:lpstr>CODIFICACIÓN DE EXPEDIENTES</vt:lpstr>
      <vt:lpstr>CODIFICACIÓN DE SERIE COMÚN  SCUL-1*1C.16/1-2018</vt:lpstr>
      <vt:lpstr>ETIQUETAS</vt:lpstr>
      <vt:lpstr>NÚMERO DE ÁREAS GENERADORAS 2017-2018 </vt:lpstr>
      <vt:lpstr>ÁREAS GENERADORAS 2019-2022</vt:lpstr>
      <vt:lpstr>Presentación de PowerPoint</vt:lpstr>
      <vt:lpstr>Presentación de PowerPoint</vt:lpstr>
      <vt:lpstr>Presentación de PowerPoint</vt:lpstr>
      <vt:lpstr>NÚMERO DE ÁREAS GENERADORAS 2023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ESTATUS DE ARCHIVOS CECULTAH</dc:title>
  <dc:creator>Lenovo</dc:creator>
  <cp:lastModifiedBy>Centro de Cultura Digital de Hidalgo</cp:lastModifiedBy>
  <cp:revision>156</cp:revision>
  <dcterms:created xsi:type="dcterms:W3CDTF">2021-04-13T00:58:56Z</dcterms:created>
  <dcterms:modified xsi:type="dcterms:W3CDTF">2023-11-30T14:42:21Z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6046F86D-7E62-4103-917D-3B25063E81AD</vt:lpwstr>
  </property>
  <property fmtid="{D5CDD505-2E9C-101B-9397-08002B2CF9AE}" pid="3" name="ArticulatePath">
    <vt:lpwstr>PRESENTACIÓN-HUGO</vt:lpwstr>
  </property>
</Properties>
</file>